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charts/chart1.xml" ContentType="application/vnd.openxmlformats-officedocument.drawingml.chart+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69"/>
  </p:notesMasterIdLst>
  <p:sldIdLst>
    <p:sldId id="256" r:id="rId2"/>
    <p:sldId id="259" r:id="rId3"/>
    <p:sldId id="257" r:id="rId4"/>
    <p:sldId id="258" r:id="rId5"/>
    <p:sldId id="1125" r:id="rId6"/>
    <p:sldId id="1118" r:id="rId7"/>
    <p:sldId id="1119" r:id="rId8"/>
    <p:sldId id="1120" r:id="rId9"/>
    <p:sldId id="300" r:id="rId10"/>
    <p:sldId id="303" r:id="rId11"/>
    <p:sldId id="301" r:id="rId12"/>
    <p:sldId id="1116" r:id="rId13"/>
    <p:sldId id="302" r:id="rId14"/>
    <p:sldId id="1122" r:id="rId15"/>
    <p:sldId id="304" r:id="rId16"/>
    <p:sldId id="1156" r:id="rId17"/>
    <p:sldId id="492" r:id="rId18"/>
    <p:sldId id="493" r:id="rId19"/>
    <p:sldId id="1139" r:id="rId20"/>
    <p:sldId id="1155" r:id="rId21"/>
    <p:sldId id="1140" r:id="rId22"/>
    <p:sldId id="1141" r:id="rId23"/>
    <p:sldId id="1142" r:id="rId24"/>
    <p:sldId id="1143" r:id="rId25"/>
    <p:sldId id="1144" r:id="rId26"/>
    <p:sldId id="1145" r:id="rId27"/>
    <p:sldId id="1146" r:id="rId28"/>
    <p:sldId id="1147" r:id="rId29"/>
    <p:sldId id="1148" r:id="rId30"/>
    <p:sldId id="1157" r:id="rId31"/>
    <p:sldId id="1149" r:id="rId32"/>
    <p:sldId id="1115" r:id="rId33"/>
    <p:sldId id="1150" r:id="rId34"/>
    <p:sldId id="1127" r:id="rId35"/>
    <p:sldId id="1152" r:id="rId36"/>
    <p:sldId id="1153" r:id="rId37"/>
    <p:sldId id="1158" r:id="rId38"/>
    <p:sldId id="1159" r:id="rId39"/>
    <p:sldId id="1131" r:id="rId40"/>
    <p:sldId id="1133" r:id="rId41"/>
    <p:sldId id="1132" r:id="rId42"/>
    <p:sldId id="352" r:id="rId43"/>
    <p:sldId id="1126" r:id="rId44"/>
    <p:sldId id="1135" r:id="rId45"/>
    <p:sldId id="1160" r:id="rId46"/>
    <p:sldId id="511" r:id="rId47"/>
    <p:sldId id="557" r:id="rId48"/>
    <p:sldId id="319" r:id="rId49"/>
    <p:sldId id="1023" r:id="rId50"/>
    <p:sldId id="293" r:id="rId51"/>
    <p:sldId id="296" r:id="rId52"/>
    <p:sldId id="271" r:id="rId53"/>
    <p:sldId id="266" r:id="rId54"/>
    <p:sldId id="265" r:id="rId55"/>
    <p:sldId id="1134" r:id="rId56"/>
    <p:sldId id="268" r:id="rId57"/>
    <p:sldId id="267" r:id="rId58"/>
    <p:sldId id="1161" r:id="rId59"/>
    <p:sldId id="1128" r:id="rId60"/>
    <p:sldId id="1154" r:id="rId61"/>
    <p:sldId id="1130" r:id="rId62"/>
    <p:sldId id="1163" r:id="rId63"/>
    <p:sldId id="1121" r:id="rId64"/>
    <p:sldId id="1123" r:id="rId65"/>
    <p:sldId id="1151" r:id="rId66"/>
    <p:sldId id="1124" r:id="rId67"/>
    <p:sldId id="1164" r:id="rId68"/>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rinivasan, Raghavan" initials="SR" lastIdx="5" clrIdx="0">
    <p:extLst>
      <p:ext uri="{19B8F6BF-5375-455C-9EA6-DF929625EA0E}">
        <p15:presenceInfo xmlns:p15="http://schemas.microsoft.com/office/powerpoint/2012/main" userId="S-1-5-21-344340502-4252695000-2390403120-1214659" providerId="AD"/>
      </p:ext>
    </p:extLst>
  </p:cmAuthor>
  <p:cmAuthor id="2" name="Gross, Frank" initials="GF" lastIdx="26" clrIdx="1">
    <p:extLst>
      <p:ext uri="{19B8F6BF-5375-455C-9EA6-DF929625EA0E}">
        <p15:presenceInfo xmlns:p15="http://schemas.microsoft.com/office/powerpoint/2012/main" userId="S-1-5-21-2045133064-1094011550-2132503166-6194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14" autoAdjust="0"/>
    <p:restoredTop sz="52846" autoAdjust="0"/>
  </p:normalViewPr>
  <p:slideViewPr>
    <p:cSldViewPr snapToGrid="0">
      <p:cViewPr varScale="1">
        <p:scale>
          <a:sx n="79" d="100"/>
          <a:sy n="79" d="100"/>
        </p:scale>
        <p:origin x="2292" y="84"/>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75" d="100"/>
          <a:sy n="75" d="100"/>
        </p:scale>
        <p:origin x="2652"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oleObject" Target="https://vhb-my.sharepoint.com/personal/fgross_vhb_com/Documents/Documents/Safety%20Training/Rumble%20strip%20vs%20fatalitie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600" b="0"/>
            </a:pPr>
            <a:r>
              <a:rPr lang="en-US" sz="1600" b="0"/>
              <a:t>Pedestrian-Vehicle Crashes vs. LPI Installation</a:t>
            </a:r>
          </a:p>
        </c:rich>
      </c:tx>
      <c:layout>
        <c:manualLayout>
          <c:xMode val="edge"/>
          <c:yMode val="edge"/>
          <c:x val="0.2334416010498688"/>
          <c:y val="5.585914405758037E-2"/>
        </c:manualLayout>
      </c:layout>
      <c:overlay val="1"/>
    </c:title>
    <c:autoTitleDeleted val="0"/>
    <c:plotArea>
      <c:layout>
        <c:manualLayout>
          <c:layoutTarget val="inner"/>
          <c:xMode val="edge"/>
          <c:yMode val="edge"/>
          <c:x val="0.1466482939632546"/>
          <c:y val="0.18206036745406823"/>
          <c:w val="0.70670341207349097"/>
          <c:h val="0.56696664688627418"/>
        </c:manualLayout>
      </c:layout>
      <c:lineChart>
        <c:grouping val="standard"/>
        <c:varyColors val="0"/>
        <c:ser>
          <c:idx val="1"/>
          <c:order val="0"/>
          <c:tx>
            <c:strRef>
              <c:f>'[Rumble strip vs fatalities.xlsx]Ped'!$B$1</c:f>
              <c:strCache>
                <c:ptCount val="1"/>
                <c:pt idx="0">
                  <c:v>Number of Signals with LPI</c:v>
                </c:pt>
              </c:strCache>
            </c:strRef>
          </c:tx>
          <c:marker>
            <c:symbol val="none"/>
          </c:marker>
          <c:cat>
            <c:numRef>
              <c:f>'[Rumble strip vs fatalities.xlsx]Ped'!$A$2:$A$11</c:f>
              <c:numCache>
                <c:formatCode>General</c:formatCode>
                <c:ptCount val="10"/>
                <c:pt idx="0">
                  <c:v>2009</c:v>
                </c:pt>
                <c:pt idx="1">
                  <c:v>2010</c:v>
                </c:pt>
                <c:pt idx="2">
                  <c:v>2011</c:v>
                </c:pt>
                <c:pt idx="3">
                  <c:v>2012</c:v>
                </c:pt>
                <c:pt idx="4">
                  <c:v>2013</c:v>
                </c:pt>
                <c:pt idx="5">
                  <c:v>2014</c:v>
                </c:pt>
                <c:pt idx="6">
                  <c:v>2015</c:v>
                </c:pt>
                <c:pt idx="7">
                  <c:v>2016</c:v>
                </c:pt>
                <c:pt idx="8">
                  <c:v>2017</c:v>
                </c:pt>
                <c:pt idx="9">
                  <c:v>2018</c:v>
                </c:pt>
              </c:numCache>
            </c:numRef>
          </c:cat>
          <c:val>
            <c:numRef>
              <c:f>'[Rumble strip vs fatalities.xlsx]Ped'!$B$2:$B$11</c:f>
              <c:numCache>
                <c:formatCode>General</c:formatCode>
                <c:ptCount val="10"/>
                <c:pt idx="0">
                  <c:v>0</c:v>
                </c:pt>
                <c:pt idx="1">
                  <c:v>2</c:v>
                </c:pt>
                <c:pt idx="2">
                  <c:v>2</c:v>
                </c:pt>
                <c:pt idx="3">
                  <c:v>10</c:v>
                </c:pt>
                <c:pt idx="4">
                  <c:v>15</c:v>
                </c:pt>
                <c:pt idx="5">
                  <c:v>18</c:v>
                </c:pt>
                <c:pt idx="6">
                  <c:v>25</c:v>
                </c:pt>
                <c:pt idx="7">
                  <c:v>31</c:v>
                </c:pt>
                <c:pt idx="8">
                  <c:v>36</c:v>
                </c:pt>
                <c:pt idx="9">
                  <c:v>40</c:v>
                </c:pt>
              </c:numCache>
            </c:numRef>
          </c:val>
          <c:smooth val="0"/>
          <c:extLst>
            <c:ext xmlns:c16="http://schemas.microsoft.com/office/drawing/2014/chart" uri="{C3380CC4-5D6E-409C-BE32-E72D297353CC}">
              <c16:uniqueId val="{00000000-6A36-4D97-AE89-65A3BD8B07D4}"/>
            </c:ext>
          </c:extLst>
        </c:ser>
        <c:dLbls>
          <c:showLegendKey val="0"/>
          <c:showVal val="0"/>
          <c:showCatName val="0"/>
          <c:showSerName val="0"/>
          <c:showPercent val="0"/>
          <c:showBubbleSize val="0"/>
        </c:dLbls>
        <c:marker val="1"/>
        <c:smooth val="0"/>
        <c:axId val="289229504"/>
        <c:axId val="289229896"/>
      </c:lineChart>
      <c:lineChart>
        <c:grouping val="standard"/>
        <c:varyColors val="0"/>
        <c:ser>
          <c:idx val="2"/>
          <c:order val="1"/>
          <c:tx>
            <c:strRef>
              <c:f>'[Rumble strip vs fatalities.xlsx]Ped'!$C$1</c:f>
              <c:strCache>
                <c:ptCount val="1"/>
                <c:pt idx="0">
                  <c:v>Pedestrian-Vehicle Crashes</c:v>
                </c:pt>
              </c:strCache>
            </c:strRef>
          </c:tx>
          <c:spPr>
            <a:ln>
              <a:prstDash val="sysDash"/>
            </a:ln>
          </c:spPr>
          <c:marker>
            <c:symbol val="none"/>
          </c:marker>
          <c:val>
            <c:numRef>
              <c:f>'[Rumble strip vs fatalities.xlsx]Ped'!$C$2:$C$11</c:f>
              <c:numCache>
                <c:formatCode>General</c:formatCode>
                <c:ptCount val="10"/>
                <c:pt idx="0">
                  <c:v>15</c:v>
                </c:pt>
                <c:pt idx="1">
                  <c:v>17</c:v>
                </c:pt>
                <c:pt idx="2">
                  <c:v>18</c:v>
                </c:pt>
                <c:pt idx="3">
                  <c:v>14</c:v>
                </c:pt>
                <c:pt idx="4">
                  <c:v>12</c:v>
                </c:pt>
                <c:pt idx="5">
                  <c:v>10</c:v>
                </c:pt>
                <c:pt idx="6">
                  <c:v>9</c:v>
                </c:pt>
                <c:pt idx="7">
                  <c:v>7</c:v>
                </c:pt>
                <c:pt idx="8">
                  <c:v>5</c:v>
                </c:pt>
                <c:pt idx="9">
                  <c:v>5</c:v>
                </c:pt>
              </c:numCache>
            </c:numRef>
          </c:val>
          <c:smooth val="0"/>
          <c:extLst>
            <c:ext xmlns:c16="http://schemas.microsoft.com/office/drawing/2014/chart" uri="{C3380CC4-5D6E-409C-BE32-E72D297353CC}">
              <c16:uniqueId val="{00000001-6A36-4D97-AE89-65A3BD8B07D4}"/>
            </c:ext>
          </c:extLst>
        </c:ser>
        <c:dLbls>
          <c:showLegendKey val="0"/>
          <c:showVal val="0"/>
          <c:showCatName val="0"/>
          <c:showSerName val="0"/>
          <c:showPercent val="0"/>
          <c:showBubbleSize val="0"/>
        </c:dLbls>
        <c:marker val="1"/>
        <c:smooth val="0"/>
        <c:axId val="289371912"/>
        <c:axId val="289230288"/>
      </c:lineChart>
      <c:catAx>
        <c:axId val="289229504"/>
        <c:scaling>
          <c:orientation val="minMax"/>
        </c:scaling>
        <c:delete val="0"/>
        <c:axPos val="b"/>
        <c:numFmt formatCode="General" sourceLinked="1"/>
        <c:majorTickMark val="out"/>
        <c:minorTickMark val="none"/>
        <c:tickLblPos val="nextTo"/>
        <c:txPr>
          <a:bodyPr/>
          <a:lstStyle/>
          <a:p>
            <a:pPr>
              <a:defRPr sz="1100"/>
            </a:pPr>
            <a:endParaRPr lang="en-US"/>
          </a:p>
        </c:txPr>
        <c:crossAx val="289229896"/>
        <c:crosses val="autoZero"/>
        <c:auto val="1"/>
        <c:lblAlgn val="ctr"/>
        <c:lblOffset val="100"/>
        <c:noMultiLvlLbl val="0"/>
      </c:catAx>
      <c:valAx>
        <c:axId val="289229896"/>
        <c:scaling>
          <c:orientation val="minMax"/>
          <c:max val="50"/>
        </c:scaling>
        <c:delete val="0"/>
        <c:axPos val="l"/>
        <c:majorGridlines/>
        <c:title>
          <c:tx>
            <c:rich>
              <a:bodyPr rot="-5400000" vert="horz"/>
              <a:lstStyle/>
              <a:p>
                <a:pPr>
                  <a:defRPr sz="1400" b="0"/>
                </a:pPr>
                <a:r>
                  <a:rPr lang="en-US" sz="1400" b="0"/>
                  <a:t>Number of Signals with LPI</a:t>
                </a:r>
              </a:p>
            </c:rich>
          </c:tx>
          <c:layout>
            <c:manualLayout>
              <c:xMode val="edge"/>
              <c:yMode val="edge"/>
              <c:x val="6.3755905511811026E-2"/>
              <c:y val="0.12557251147159845"/>
            </c:manualLayout>
          </c:layout>
          <c:overlay val="0"/>
        </c:title>
        <c:numFmt formatCode="General" sourceLinked="1"/>
        <c:majorTickMark val="out"/>
        <c:minorTickMark val="none"/>
        <c:tickLblPos val="nextTo"/>
        <c:txPr>
          <a:bodyPr/>
          <a:lstStyle/>
          <a:p>
            <a:pPr>
              <a:defRPr sz="1100"/>
            </a:pPr>
            <a:endParaRPr lang="en-US"/>
          </a:p>
        </c:txPr>
        <c:crossAx val="289229504"/>
        <c:crosses val="autoZero"/>
        <c:crossBetween val="between"/>
        <c:majorUnit val="10"/>
      </c:valAx>
      <c:valAx>
        <c:axId val="289230288"/>
        <c:scaling>
          <c:orientation val="minMax"/>
        </c:scaling>
        <c:delete val="0"/>
        <c:axPos val="r"/>
        <c:title>
          <c:tx>
            <c:rich>
              <a:bodyPr rot="-5400000" vert="horz"/>
              <a:lstStyle/>
              <a:p>
                <a:pPr>
                  <a:defRPr sz="1400" b="0"/>
                </a:pPr>
                <a:r>
                  <a:rPr lang="en-US" sz="1400" b="0"/>
                  <a:t>Pedestrian-Vehicle Crashes</a:t>
                </a:r>
              </a:p>
            </c:rich>
          </c:tx>
          <c:layout>
            <c:manualLayout>
              <c:xMode val="edge"/>
              <c:yMode val="edge"/>
              <c:x val="0.90453031496062997"/>
              <c:y val="0.10356990730122186"/>
            </c:manualLayout>
          </c:layout>
          <c:overlay val="0"/>
        </c:title>
        <c:numFmt formatCode="General" sourceLinked="1"/>
        <c:majorTickMark val="out"/>
        <c:minorTickMark val="none"/>
        <c:tickLblPos val="nextTo"/>
        <c:crossAx val="289371912"/>
        <c:crosses val="max"/>
        <c:crossBetween val="between"/>
      </c:valAx>
      <c:catAx>
        <c:axId val="289371912"/>
        <c:scaling>
          <c:orientation val="minMax"/>
        </c:scaling>
        <c:delete val="1"/>
        <c:axPos val="b"/>
        <c:majorTickMark val="out"/>
        <c:minorTickMark val="none"/>
        <c:tickLblPos val="nextTo"/>
        <c:crossAx val="289230288"/>
        <c:crosses val="autoZero"/>
        <c:auto val="1"/>
        <c:lblAlgn val="ctr"/>
        <c:lblOffset val="100"/>
        <c:noMultiLvlLbl val="0"/>
      </c:catAx>
    </c:plotArea>
    <c:legend>
      <c:legendPos val="b"/>
      <c:overlay val="0"/>
    </c:legend>
    <c:plotVisOnly val="1"/>
    <c:dispBlanksAs val="gap"/>
    <c:showDLblsOverMax val="0"/>
  </c:chart>
  <c:txPr>
    <a:bodyPr/>
    <a:lstStyle/>
    <a:p>
      <a:pPr>
        <a:defRPr sz="1200"/>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23C5935-59F9-4D1B-ADF4-D2EC0EBE9923}"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E74EA3F0-B4A8-49ED-9812-B8A3B479D2E8}">
      <dgm:prSet phldrT="[Text]" custT="1"/>
      <dgm:spPr>
        <a:solidFill>
          <a:schemeClr val="tx2"/>
        </a:solidFill>
      </dgm:spPr>
      <dgm:t>
        <a:bodyPr/>
        <a:lstStyle/>
        <a:p>
          <a:r>
            <a:rPr lang="en-US" sz="2000" dirty="0"/>
            <a:t>Benchmarking</a:t>
          </a:r>
        </a:p>
      </dgm:t>
    </dgm:pt>
    <dgm:pt modelId="{058B7C1B-B3E6-44AC-9819-1EB32F83D4ED}" type="parTrans" cxnId="{78A1C3BB-2C64-4CDD-85E2-D1E97F7AFC87}">
      <dgm:prSet/>
      <dgm:spPr/>
      <dgm:t>
        <a:bodyPr/>
        <a:lstStyle/>
        <a:p>
          <a:endParaRPr lang="en-US"/>
        </a:p>
      </dgm:t>
    </dgm:pt>
    <dgm:pt modelId="{B8D89D1F-8DBA-4EAD-A40C-9331B711D5AA}" type="sibTrans" cxnId="{78A1C3BB-2C64-4CDD-85E2-D1E97F7AFC87}">
      <dgm:prSet/>
      <dgm:spPr/>
      <dgm:t>
        <a:bodyPr/>
        <a:lstStyle/>
        <a:p>
          <a:endParaRPr lang="en-US"/>
        </a:p>
      </dgm:t>
    </dgm:pt>
    <dgm:pt modelId="{D3974DD1-CB39-45C9-8C21-D1AC93968E79}">
      <dgm:prSet phldrT="[Text]" custT="1"/>
      <dgm:spPr>
        <a:solidFill>
          <a:schemeClr val="bg2">
            <a:alpha val="90000"/>
          </a:schemeClr>
        </a:solidFill>
      </dgm:spPr>
      <dgm:t>
        <a:bodyPr/>
        <a:lstStyle/>
        <a:p>
          <a:r>
            <a:rPr lang="en-US" sz="1400" dirty="0"/>
            <a:t>How many fatalities and serious injuries are occurring in my area?</a:t>
          </a:r>
        </a:p>
      </dgm:t>
    </dgm:pt>
    <dgm:pt modelId="{69C57F7F-D508-4933-B4AE-AE4ED8618EDC}" type="parTrans" cxnId="{FBFFEAE3-3313-4A83-BC95-C5EA5B011D50}">
      <dgm:prSet/>
      <dgm:spPr/>
      <dgm:t>
        <a:bodyPr/>
        <a:lstStyle/>
        <a:p>
          <a:endParaRPr lang="en-US"/>
        </a:p>
      </dgm:t>
    </dgm:pt>
    <dgm:pt modelId="{A32FD2DF-427D-4234-98A6-B0BADD66A565}" type="sibTrans" cxnId="{FBFFEAE3-3313-4A83-BC95-C5EA5B011D50}">
      <dgm:prSet/>
      <dgm:spPr/>
      <dgm:t>
        <a:bodyPr/>
        <a:lstStyle/>
        <a:p>
          <a:endParaRPr lang="en-US"/>
        </a:p>
      </dgm:t>
    </dgm:pt>
    <dgm:pt modelId="{DF88DA9B-F38D-4B21-8332-D77B9E5E1355}">
      <dgm:prSet phldrT="[Text]" custT="1"/>
      <dgm:spPr>
        <a:solidFill>
          <a:schemeClr val="bg2">
            <a:alpha val="90000"/>
          </a:schemeClr>
        </a:solidFill>
      </dgm:spPr>
      <dgm:t>
        <a:bodyPr/>
        <a:lstStyle/>
        <a:p>
          <a:r>
            <a:rPr lang="en-US" sz="1400" dirty="0"/>
            <a:t>How does this compare to other areas?</a:t>
          </a:r>
        </a:p>
      </dgm:t>
    </dgm:pt>
    <dgm:pt modelId="{FCB54CFB-5C06-4FBF-90C6-081EF1888157}" type="parTrans" cxnId="{CE6E7790-6857-4970-A247-037DDA80D20A}">
      <dgm:prSet/>
      <dgm:spPr/>
      <dgm:t>
        <a:bodyPr/>
        <a:lstStyle/>
        <a:p>
          <a:endParaRPr lang="en-US"/>
        </a:p>
      </dgm:t>
    </dgm:pt>
    <dgm:pt modelId="{9AC928F7-3D71-4078-869E-6AD7F1F7B7C3}" type="sibTrans" cxnId="{CE6E7790-6857-4970-A247-037DDA80D20A}">
      <dgm:prSet/>
      <dgm:spPr/>
      <dgm:t>
        <a:bodyPr/>
        <a:lstStyle/>
        <a:p>
          <a:endParaRPr lang="en-US"/>
        </a:p>
      </dgm:t>
    </dgm:pt>
    <dgm:pt modelId="{458C8AB7-720A-4BEC-85CA-47B143048829}">
      <dgm:prSet phldrT="[Text]" custT="1"/>
      <dgm:spPr>
        <a:solidFill>
          <a:schemeClr val="tx2"/>
        </a:solidFill>
      </dgm:spPr>
      <dgm:t>
        <a:bodyPr/>
        <a:lstStyle/>
        <a:p>
          <a:r>
            <a:rPr lang="en-US" sz="2000" dirty="0"/>
            <a:t>Crash Trends and Contributing Factors</a:t>
          </a:r>
        </a:p>
      </dgm:t>
    </dgm:pt>
    <dgm:pt modelId="{7EC29F88-FF3B-4F60-AEC2-6AF255875EF2}" type="parTrans" cxnId="{D62E2A70-E22B-4C1A-876D-FABDE2CAB256}">
      <dgm:prSet/>
      <dgm:spPr/>
      <dgm:t>
        <a:bodyPr/>
        <a:lstStyle/>
        <a:p>
          <a:endParaRPr lang="en-US"/>
        </a:p>
      </dgm:t>
    </dgm:pt>
    <dgm:pt modelId="{275658BD-0A2E-4BFF-BBD6-2A0949CE0728}" type="sibTrans" cxnId="{D62E2A70-E22B-4C1A-876D-FABDE2CAB256}">
      <dgm:prSet/>
      <dgm:spPr/>
      <dgm:t>
        <a:bodyPr/>
        <a:lstStyle/>
        <a:p>
          <a:endParaRPr lang="en-US"/>
        </a:p>
      </dgm:t>
    </dgm:pt>
    <dgm:pt modelId="{D1CFD601-E366-46D3-A205-091008B61529}">
      <dgm:prSet phldrT="[Text]" custT="1"/>
      <dgm:spPr>
        <a:solidFill>
          <a:schemeClr val="bg2">
            <a:alpha val="90000"/>
          </a:schemeClr>
        </a:solidFill>
      </dgm:spPr>
      <dgm:t>
        <a:bodyPr/>
        <a:lstStyle/>
        <a:p>
          <a:r>
            <a:rPr lang="en-US" sz="1400" dirty="0"/>
            <a:t>When/where are crashes occurring?</a:t>
          </a:r>
        </a:p>
      </dgm:t>
    </dgm:pt>
    <dgm:pt modelId="{1E346B2F-3E93-425B-A539-60FA7EDBCDF1}" type="parTrans" cxnId="{DBDBD10B-2375-4603-82EB-490E9C8A6EDA}">
      <dgm:prSet/>
      <dgm:spPr/>
      <dgm:t>
        <a:bodyPr/>
        <a:lstStyle/>
        <a:p>
          <a:endParaRPr lang="en-US"/>
        </a:p>
      </dgm:t>
    </dgm:pt>
    <dgm:pt modelId="{BAF47599-17D1-4CE1-8077-838222AC1F9E}" type="sibTrans" cxnId="{DBDBD10B-2375-4603-82EB-490E9C8A6EDA}">
      <dgm:prSet/>
      <dgm:spPr/>
      <dgm:t>
        <a:bodyPr/>
        <a:lstStyle/>
        <a:p>
          <a:endParaRPr lang="en-US"/>
        </a:p>
      </dgm:t>
    </dgm:pt>
    <dgm:pt modelId="{21A58848-4696-475A-8376-D759FBD7564E}">
      <dgm:prSet phldrT="[Text]" custT="1"/>
      <dgm:spPr>
        <a:solidFill>
          <a:schemeClr val="tx2"/>
        </a:solidFill>
      </dgm:spPr>
      <dgm:t>
        <a:bodyPr/>
        <a:lstStyle/>
        <a:p>
          <a:r>
            <a:rPr lang="en-US" sz="2000" dirty="0"/>
            <a:t>Countermeasures</a:t>
          </a:r>
        </a:p>
      </dgm:t>
    </dgm:pt>
    <dgm:pt modelId="{3EBDA60B-9B6E-41B8-A00D-C7B60DD7F100}" type="parTrans" cxnId="{D71C54CF-167B-421C-8F2F-572A5FF536BD}">
      <dgm:prSet/>
      <dgm:spPr/>
      <dgm:t>
        <a:bodyPr/>
        <a:lstStyle/>
        <a:p>
          <a:endParaRPr lang="en-US"/>
        </a:p>
      </dgm:t>
    </dgm:pt>
    <dgm:pt modelId="{5601595C-BC49-4AD7-BA13-98D2C715F9A9}" type="sibTrans" cxnId="{D71C54CF-167B-421C-8F2F-572A5FF536BD}">
      <dgm:prSet/>
      <dgm:spPr/>
      <dgm:t>
        <a:bodyPr/>
        <a:lstStyle/>
        <a:p>
          <a:endParaRPr lang="en-US"/>
        </a:p>
      </dgm:t>
    </dgm:pt>
    <dgm:pt modelId="{55E91B08-8862-4037-A1E3-885973477974}">
      <dgm:prSet custT="1"/>
      <dgm:spPr>
        <a:solidFill>
          <a:schemeClr val="bg2">
            <a:alpha val="90000"/>
          </a:schemeClr>
        </a:solidFill>
      </dgm:spPr>
      <dgm:t>
        <a:bodyPr/>
        <a:lstStyle/>
        <a:p>
          <a:r>
            <a:rPr lang="en-US" sz="1400" dirty="0"/>
            <a:t>What are the countermeasures to address these characteristics?</a:t>
          </a:r>
        </a:p>
      </dgm:t>
    </dgm:pt>
    <dgm:pt modelId="{724DD3C6-3AEA-4053-8863-B15A220FF529}" type="parTrans" cxnId="{8D3DBB05-5E65-4372-9179-53A6C2C40908}">
      <dgm:prSet/>
      <dgm:spPr/>
      <dgm:t>
        <a:bodyPr/>
        <a:lstStyle/>
        <a:p>
          <a:endParaRPr lang="en-US"/>
        </a:p>
      </dgm:t>
    </dgm:pt>
    <dgm:pt modelId="{FC349251-FBF2-4F15-82E2-CB1B4868B0BA}" type="sibTrans" cxnId="{8D3DBB05-5E65-4372-9179-53A6C2C40908}">
      <dgm:prSet/>
      <dgm:spPr/>
      <dgm:t>
        <a:bodyPr/>
        <a:lstStyle/>
        <a:p>
          <a:endParaRPr lang="en-US"/>
        </a:p>
      </dgm:t>
    </dgm:pt>
    <dgm:pt modelId="{06DCB47C-D36A-454A-B2C1-9D8181742950}">
      <dgm:prSet phldrT="[Text]" custT="1"/>
      <dgm:spPr>
        <a:solidFill>
          <a:schemeClr val="bg2">
            <a:alpha val="90000"/>
          </a:schemeClr>
        </a:solidFill>
      </dgm:spPr>
      <dgm:t>
        <a:bodyPr/>
        <a:lstStyle/>
        <a:p>
          <a:r>
            <a:rPr lang="en-US" sz="1400" dirty="0"/>
            <a:t>What are the major contributing factors?</a:t>
          </a:r>
        </a:p>
      </dgm:t>
    </dgm:pt>
    <dgm:pt modelId="{129C0068-69F2-4FAF-9715-7DB466B3F2BA}" type="parTrans" cxnId="{683101BC-2A8F-430E-967C-70C51CDB75C1}">
      <dgm:prSet/>
      <dgm:spPr/>
      <dgm:t>
        <a:bodyPr/>
        <a:lstStyle/>
        <a:p>
          <a:endParaRPr lang="en-US"/>
        </a:p>
      </dgm:t>
    </dgm:pt>
    <dgm:pt modelId="{3507451F-0F9D-4667-B739-E9CF1315A553}" type="sibTrans" cxnId="{683101BC-2A8F-430E-967C-70C51CDB75C1}">
      <dgm:prSet/>
      <dgm:spPr/>
      <dgm:t>
        <a:bodyPr/>
        <a:lstStyle/>
        <a:p>
          <a:endParaRPr lang="en-US"/>
        </a:p>
      </dgm:t>
    </dgm:pt>
    <dgm:pt modelId="{854E3227-68EB-4DE7-A09E-81C41C2B9E53}">
      <dgm:prSet phldrT="[Text]" custT="1"/>
      <dgm:spPr>
        <a:solidFill>
          <a:schemeClr val="bg2">
            <a:alpha val="90000"/>
          </a:schemeClr>
        </a:solidFill>
      </dgm:spPr>
      <dgm:t>
        <a:bodyPr/>
        <a:lstStyle/>
        <a:p>
          <a:r>
            <a:rPr lang="en-US" sz="1400" dirty="0"/>
            <a:t>What locations (intersections or segments) show the most potential for safety improvement? </a:t>
          </a:r>
        </a:p>
      </dgm:t>
    </dgm:pt>
    <dgm:pt modelId="{B0ED9A53-FB70-460E-B6E2-D87254FB10BC}" type="parTrans" cxnId="{E6652FAD-448D-4A0C-B3D6-C95897697263}">
      <dgm:prSet/>
      <dgm:spPr/>
      <dgm:t>
        <a:bodyPr/>
        <a:lstStyle/>
        <a:p>
          <a:endParaRPr lang="en-US"/>
        </a:p>
      </dgm:t>
    </dgm:pt>
    <dgm:pt modelId="{9690EFBA-9D1B-4DE1-BC16-3C9DA4914A03}" type="sibTrans" cxnId="{E6652FAD-448D-4A0C-B3D6-C95897697263}">
      <dgm:prSet/>
      <dgm:spPr/>
      <dgm:t>
        <a:bodyPr/>
        <a:lstStyle/>
        <a:p>
          <a:endParaRPr lang="en-US"/>
        </a:p>
      </dgm:t>
    </dgm:pt>
    <dgm:pt modelId="{887A754A-6647-458F-B6CD-37FA58D4B365}">
      <dgm:prSet phldrT="[Text]" custT="1"/>
      <dgm:spPr>
        <a:solidFill>
          <a:schemeClr val="tx2"/>
        </a:solidFill>
      </dgm:spPr>
      <dgm:t>
        <a:bodyPr/>
        <a:lstStyle/>
        <a:p>
          <a:r>
            <a:rPr lang="en-US" sz="2000" dirty="0"/>
            <a:t>Sites for Safety Improvement</a:t>
          </a:r>
        </a:p>
      </dgm:t>
    </dgm:pt>
    <dgm:pt modelId="{BA68050B-1FD2-45EE-9DD2-6F6ADD1488E9}" type="sibTrans" cxnId="{49C2141C-720A-418A-B2FB-FC0E2B70183A}">
      <dgm:prSet/>
      <dgm:spPr/>
      <dgm:t>
        <a:bodyPr/>
        <a:lstStyle/>
        <a:p>
          <a:endParaRPr lang="en-US"/>
        </a:p>
      </dgm:t>
    </dgm:pt>
    <dgm:pt modelId="{D774CF29-A637-43E5-AADE-492796AA52FA}" type="parTrans" cxnId="{49C2141C-720A-418A-B2FB-FC0E2B70183A}">
      <dgm:prSet/>
      <dgm:spPr/>
      <dgm:t>
        <a:bodyPr/>
        <a:lstStyle/>
        <a:p>
          <a:endParaRPr lang="en-US"/>
        </a:p>
      </dgm:t>
    </dgm:pt>
    <dgm:pt modelId="{9D581820-2C7E-471F-80F7-568A763350DE}" type="pres">
      <dgm:prSet presAssocID="{923C5935-59F9-4D1B-ADF4-D2EC0EBE9923}" presName="Name0" presStyleCnt="0">
        <dgm:presLayoutVars>
          <dgm:dir/>
          <dgm:animLvl val="lvl"/>
          <dgm:resizeHandles val="exact"/>
        </dgm:presLayoutVars>
      </dgm:prSet>
      <dgm:spPr/>
    </dgm:pt>
    <dgm:pt modelId="{045B846F-F857-43C2-AA52-8A8E78303999}" type="pres">
      <dgm:prSet presAssocID="{E74EA3F0-B4A8-49ED-9812-B8A3B479D2E8}" presName="linNode" presStyleCnt="0"/>
      <dgm:spPr/>
    </dgm:pt>
    <dgm:pt modelId="{1AE38EC4-D945-459D-8C67-51D899339EC8}" type="pres">
      <dgm:prSet presAssocID="{E74EA3F0-B4A8-49ED-9812-B8A3B479D2E8}" presName="parentText" presStyleLbl="node1" presStyleIdx="0" presStyleCnt="4" custScaleX="83726">
        <dgm:presLayoutVars>
          <dgm:chMax val="1"/>
          <dgm:bulletEnabled val="1"/>
        </dgm:presLayoutVars>
      </dgm:prSet>
      <dgm:spPr/>
    </dgm:pt>
    <dgm:pt modelId="{0EDFDEB2-9F01-4E22-9D17-5C0B0D5C1292}" type="pres">
      <dgm:prSet presAssocID="{E74EA3F0-B4A8-49ED-9812-B8A3B479D2E8}" presName="descendantText" presStyleLbl="alignAccFollowNode1" presStyleIdx="0" presStyleCnt="4" custScaleX="86379">
        <dgm:presLayoutVars>
          <dgm:bulletEnabled val="1"/>
        </dgm:presLayoutVars>
      </dgm:prSet>
      <dgm:spPr/>
    </dgm:pt>
    <dgm:pt modelId="{2D212A89-B66D-49DC-A751-E1535033464F}" type="pres">
      <dgm:prSet presAssocID="{B8D89D1F-8DBA-4EAD-A40C-9331B711D5AA}" presName="sp" presStyleCnt="0"/>
      <dgm:spPr/>
    </dgm:pt>
    <dgm:pt modelId="{9838D9A4-0CEA-4C82-A0EA-6E2923BEFDFF}" type="pres">
      <dgm:prSet presAssocID="{887A754A-6647-458F-B6CD-37FA58D4B365}" presName="linNode" presStyleCnt="0"/>
      <dgm:spPr/>
    </dgm:pt>
    <dgm:pt modelId="{39CD5FEF-88FD-4FFC-8BA7-FEEE638C2EF2}" type="pres">
      <dgm:prSet presAssocID="{887A754A-6647-458F-B6CD-37FA58D4B365}" presName="parentText" presStyleLbl="node1" presStyleIdx="1" presStyleCnt="4" custScaleX="83726">
        <dgm:presLayoutVars>
          <dgm:chMax val="1"/>
          <dgm:bulletEnabled val="1"/>
        </dgm:presLayoutVars>
      </dgm:prSet>
      <dgm:spPr/>
    </dgm:pt>
    <dgm:pt modelId="{D9BEF986-131B-429E-9E71-4CCCF392F7A8}" type="pres">
      <dgm:prSet presAssocID="{887A754A-6647-458F-B6CD-37FA58D4B365}" presName="descendantText" presStyleLbl="alignAccFollowNode1" presStyleIdx="1" presStyleCnt="4" custScaleX="86379">
        <dgm:presLayoutVars>
          <dgm:bulletEnabled val="1"/>
        </dgm:presLayoutVars>
      </dgm:prSet>
      <dgm:spPr/>
    </dgm:pt>
    <dgm:pt modelId="{F7F159C5-3417-4460-ADE6-242F1BECDE5C}" type="pres">
      <dgm:prSet presAssocID="{BA68050B-1FD2-45EE-9DD2-6F6ADD1488E9}" presName="sp" presStyleCnt="0"/>
      <dgm:spPr/>
    </dgm:pt>
    <dgm:pt modelId="{62E46C9D-9897-4D02-A568-E9ADD97F8486}" type="pres">
      <dgm:prSet presAssocID="{458C8AB7-720A-4BEC-85CA-47B143048829}" presName="linNode" presStyleCnt="0"/>
      <dgm:spPr/>
    </dgm:pt>
    <dgm:pt modelId="{FE5BF5D4-4958-4338-B492-D36B2311C1C8}" type="pres">
      <dgm:prSet presAssocID="{458C8AB7-720A-4BEC-85CA-47B143048829}" presName="parentText" presStyleLbl="node1" presStyleIdx="2" presStyleCnt="4" custScaleX="83726">
        <dgm:presLayoutVars>
          <dgm:chMax val="1"/>
          <dgm:bulletEnabled val="1"/>
        </dgm:presLayoutVars>
      </dgm:prSet>
      <dgm:spPr/>
    </dgm:pt>
    <dgm:pt modelId="{5291BCC7-4A6F-4486-AD7E-EF596616886F}" type="pres">
      <dgm:prSet presAssocID="{458C8AB7-720A-4BEC-85CA-47B143048829}" presName="descendantText" presStyleLbl="alignAccFollowNode1" presStyleIdx="2" presStyleCnt="4" custScaleX="86379">
        <dgm:presLayoutVars>
          <dgm:bulletEnabled val="1"/>
        </dgm:presLayoutVars>
      </dgm:prSet>
      <dgm:spPr/>
    </dgm:pt>
    <dgm:pt modelId="{C2338767-3FE0-452A-871D-089A0C2C8C5E}" type="pres">
      <dgm:prSet presAssocID="{275658BD-0A2E-4BFF-BBD6-2A0949CE0728}" presName="sp" presStyleCnt="0"/>
      <dgm:spPr/>
    </dgm:pt>
    <dgm:pt modelId="{ACDA2B9F-9A2E-4103-885E-4B06634E3FBB}" type="pres">
      <dgm:prSet presAssocID="{21A58848-4696-475A-8376-D759FBD7564E}" presName="linNode" presStyleCnt="0"/>
      <dgm:spPr/>
    </dgm:pt>
    <dgm:pt modelId="{071005A0-ECEA-4CC5-9F90-24F30400C3C8}" type="pres">
      <dgm:prSet presAssocID="{21A58848-4696-475A-8376-D759FBD7564E}" presName="parentText" presStyleLbl="node1" presStyleIdx="3" presStyleCnt="4" custScaleX="83726">
        <dgm:presLayoutVars>
          <dgm:chMax val="1"/>
          <dgm:bulletEnabled val="1"/>
        </dgm:presLayoutVars>
      </dgm:prSet>
      <dgm:spPr/>
    </dgm:pt>
    <dgm:pt modelId="{CF322715-9469-449C-B19E-297541FD5C7B}" type="pres">
      <dgm:prSet presAssocID="{21A58848-4696-475A-8376-D759FBD7564E}" presName="descendantText" presStyleLbl="alignAccFollowNode1" presStyleIdx="3" presStyleCnt="4" custScaleX="86379">
        <dgm:presLayoutVars>
          <dgm:bulletEnabled val="1"/>
        </dgm:presLayoutVars>
      </dgm:prSet>
      <dgm:spPr/>
    </dgm:pt>
  </dgm:ptLst>
  <dgm:cxnLst>
    <dgm:cxn modelId="{8D3DBB05-5E65-4372-9179-53A6C2C40908}" srcId="{21A58848-4696-475A-8376-D759FBD7564E}" destId="{55E91B08-8862-4037-A1E3-885973477974}" srcOrd="0" destOrd="0" parTransId="{724DD3C6-3AEA-4053-8863-B15A220FF529}" sibTransId="{FC349251-FBF2-4F15-82E2-CB1B4868B0BA}"/>
    <dgm:cxn modelId="{D76C3307-391B-4221-A1F5-CFAE343ABD4A}" type="presOf" srcId="{06DCB47C-D36A-454A-B2C1-9D8181742950}" destId="{5291BCC7-4A6F-4486-AD7E-EF596616886F}" srcOrd="0" destOrd="1" presId="urn:microsoft.com/office/officeart/2005/8/layout/vList5"/>
    <dgm:cxn modelId="{DBDBD10B-2375-4603-82EB-490E9C8A6EDA}" srcId="{458C8AB7-720A-4BEC-85CA-47B143048829}" destId="{D1CFD601-E366-46D3-A205-091008B61529}" srcOrd="0" destOrd="0" parTransId="{1E346B2F-3E93-425B-A539-60FA7EDBCDF1}" sibTransId="{BAF47599-17D1-4CE1-8077-838222AC1F9E}"/>
    <dgm:cxn modelId="{1E58EE16-290F-46FE-9A33-65A5EBB61DCF}" type="presOf" srcId="{458C8AB7-720A-4BEC-85CA-47B143048829}" destId="{FE5BF5D4-4958-4338-B492-D36B2311C1C8}" srcOrd="0" destOrd="0" presId="urn:microsoft.com/office/officeart/2005/8/layout/vList5"/>
    <dgm:cxn modelId="{49C2141C-720A-418A-B2FB-FC0E2B70183A}" srcId="{923C5935-59F9-4D1B-ADF4-D2EC0EBE9923}" destId="{887A754A-6647-458F-B6CD-37FA58D4B365}" srcOrd="1" destOrd="0" parTransId="{D774CF29-A637-43E5-AADE-492796AA52FA}" sibTransId="{BA68050B-1FD2-45EE-9DD2-6F6ADD1488E9}"/>
    <dgm:cxn modelId="{F40CC71E-169A-4FFA-8BEA-06A7C92DEA1B}" type="presOf" srcId="{887A754A-6647-458F-B6CD-37FA58D4B365}" destId="{39CD5FEF-88FD-4FFC-8BA7-FEEE638C2EF2}" srcOrd="0" destOrd="0" presId="urn:microsoft.com/office/officeart/2005/8/layout/vList5"/>
    <dgm:cxn modelId="{8193D831-C867-4B33-AA7F-71034D8A45AE}" type="presOf" srcId="{D3974DD1-CB39-45C9-8C21-D1AC93968E79}" destId="{0EDFDEB2-9F01-4E22-9D17-5C0B0D5C1292}" srcOrd="0" destOrd="0" presId="urn:microsoft.com/office/officeart/2005/8/layout/vList5"/>
    <dgm:cxn modelId="{C82D9447-AF79-4F3B-8D26-607068203050}" type="presOf" srcId="{E74EA3F0-B4A8-49ED-9812-B8A3B479D2E8}" destId="{1AE38EC4-D945-459D-8C67-51D899339EC8}" srcOrd="0" destOrd="0" presId="urn:microsoft.com/office/officeart/2005/8/layout/vList5"/>
    <dgm:cxn modelId="{41701A4A-87F4-4913-9550-B21313428829}" type="presOf" srcId="{D1CFD601-E366-46D3-A205-091008B61529}" destId="{5291BCC7-4A6F-4486-AD7E-EF596616886F}" srcOrd="0" destOrd="0" presId="urn:microsoft.com/office/officeart/2005/8/layout/vList5"/>
    <dgm:cxn modelId="{D62E2A70-E22B-4C1A-876D-FABDE2CAB256}" srcId="{923C5935-59F9-4D1B-ADF4-D2EC0EBE9923}" destId="{458C8AB7-720A-4BEC-85CA-47B143048829}" srcOrd="2" destOrd="0" parTransId="{7EC29F88-FF3B-4F60-AEC2-6AF255875EF2}" sibTransId="{275658BD-0A2E-4BFF-BBD6-2A0949CE0728}"/>
    <dgm:cxn modelId="{BA577C7F-65D7-4946-AE41-D789301B72CC}" type="presOf" srcId="{DF88DA9B-F38D-4B21-8332-D77B9E5E1355}" destId="{0EDFDEB2-9F01-4E22-9D17-5C0B0D5C1292}" srcOrd="0" destOrd="1" presId="urn:microsoft.com/office/officeart/2005/8/layout/vList5"/>
    <dgm:cxn modelId="{98DFD08A-C05E-491D-B016-8FF9A34D2AB5}" type="presOf" srcId="{21A58848-4696-475A-8376-D759FBD7564E}" destId="{071005A0-ECEA-4CC5-9F90-24F30400C3C8}" srcOrd="0" destOrd="0" presId="urn:microsoft.com/office/officeart/2005/8/layout/vList5"/>
    <dgm:cxn modelId="{CE6E7790-6857-4970-A247-037DDA80D20A}" srcId="{E74EA3F0-B4A8-49ED-9812-B8A3B479D2E8}" destId="{DF88DA9B-F38D-4B21-8332-D77B9E5E1355}" srcOrd="1" destOrd="0" parTransId="{FCB54CFB-5C06-4FBF-90C6-081EF1888157}" sibTransId="{9AC928F7-3D71-4078-869E-6AD7F1F7B7C3}"/>
    <dgm:cxn modelId="{7A9C52A0-7E2D-4529-8E42-A138D29D3C68}" type="presOf" srcId="{854E3227-68EB-4DE7-A09E-81C41C2B9E53}" destId="{D9BEF986-131B-429E-9E71-4CCCF392F7A8}" srcOrd="0" destOrd="0" presId="urn:microsoft.com/office/officeart/2005/8/layout/vList5"/>
    <dgm:cxn modelId="{E6652FAD-448D-4A0C-B3D6-C95897697263}" srcId="{887A754A-6647-458F-B6CD-37FA58D4B365}" destId="{854E3227-68EB-4DE7-A09E-81C41C2B9E53}" srcOrd="0" destOrd="0" parTransId="{B0ED9A53-FB70-460E-B6E2-D87254FB10BC}" sibTransId="{9690EFBA-9D1B-4DE1-BC16-3C9DA4914A03}"/>
    <dgm:cxn modelId="{78A1C3BB-2C64-4CDD-85E2-D1E97F7AFC87}" srcId="{923C5935-59F9-4D1B-ADF4-D2EC0EBE9923}" destId="{E74EA3F0-B4A8-49ED-9812-B8A3B479D2E8}" srcOrd="0" destOrd="0" parTransId="{058B7C1B-B3E6-44AC-9819-1EB32F83D4ED}" sibTransId="{B8D89D1F-8DBA-4EAD-A40C-9331B711D5AA}"/>
    <dgm:cxn modelId="{683101BC-2A8F-430E-967C-70C51CDB75C1}" srcId="{458C8AB7-720A-4BEC-85CA-47B143048829}" destId="{06DCB47C-D36A-454A-B2C1-9D8181742950}" srcOrd="1" destOrd="0" parTransId="{129C0068-69F2-4FAF-9715-7DB466B3F2BA}" sibTransId="{3507451F-0F9D-4667-B739-E9CF1315A553}"/>
    <dgm:cxn modelId="{D71C54CF-167B-421C-8F2F-572A5FF536BD}" srcId="{923C5935-59F9-4D1B-ADF4-D2EC0EBE9923}" destId="{21A58848-4696-475A-8376-D759FBD7564E}" srcOrd="3" destOrd="0" parTransId="{3EBDA60B-9B6E-41B8-A00D-C7B60DD7F100}" sibTransId="{5601595C-BC49-4AD7-BA13-98D2C715F9A9}"/>
    <dgm:cxn modelId="{92082FD2-BBF9-440B-A2DF-5DC958F24518}" type="presOf" srcId="{55E91B08-8862-4037-A1E3-885973477974}" destId="{CF322715-9469-449C-B19E-297541FD5C7B}" srcOrd="0" destOrd="0" presId="urn:microsoft.com/office/officeart/2005/8/layout/vList5"/>
    <dgm:cxn modelId="{3DCA10DA-73B8-472F-9281-780BC39AE199}" type="presOf" srcId="{923C5935-59F9-4D1B-ADF4-D2EC0EBE9923}" destId="{9D581820-2C7E-471F-80F7-568A763350DE}" srcOrd="0" destOrd="0" presId="urn:microsoft.com/office/officeart/2005/8/layout/vList5"/>
    <dgm:cxn modelId="{FBFFEAE3-3313-4A83-BC95-C5EA5B011D50}" srcId="{E74EA3F0-B4A8-49ED-9812-B8A3B479D2E8}" destId="{D3974DD1-CB39-45C9-8C21-D1AC93968E79}" srcOrd="0" destOrd="0" parTransId="{69C57F7F-D508-4933-B4AE-AE4ED8618EDC}" sibTransId="{A32FD2DF-427D-4234-98A6-B0BADD66A565}"/>
    <dgm:cxn modelId="{5CECD94F-843F-47A8-8DB9-B414DB62A1FA}" type="presParOf" srcId="{9D581820-2C7E-471F-80F7-568A763350DE}" destId="{045B846F-F857-43C2-AA52-8A8E78303999}" srcOrd="0" destOrd="0" presId="urn:microsoft.com/office/officeart/2005/8/layout/vList5"/>
    <dgm:cxn modelId="{610F3899-37F0-4E71-B0B7-3CF7421839A3}" type="presParOf" srcId="{045B846F-F857-43C2-AA52-8A8E78303999}" destId="{1AE38EC4-D945-459D-8C67-51D899339EC8}" srcOrd="0" destOrd="0" presId="urn:microsoft.com/office/officeart/2005/8/layout/vList5"/>
    <dgm:cxn modelId="{D041F572-5551-4855-BCEB-9FD01F7EA41F}" type="presParOf" srcId="{045B846F-F857-43C2-AA52-8A8E78303999}" destId="{0EDFDEB2-9F01-4E22-9D17-5C0B0D5C1292}" srcOrd="1" destOrd="0" presId="urn:microsoft.com/office/officeart/2005/8/layout/vList5"/>
    <dgm:cxn modelId="{5D11EAE1-EDD1-49B5-B607-49CA0ED63CA3}" type="presParOf" srcId="{9D581820-2C7E-471F-80F7-568A763350DE}" destId="{2D212A89-B66D-49DC-A751-E1535033464F}" srcOrd="1" destOrd="0" presId="urn:microsoft.com/office/officeart/2005/8/layout/vList5"/>
    <dgm:cxn modelId="{036D5F6D-A98C-4A8A-AF97-C6880A3C8120}" type="presParOf" srcId="{9D581820-2C7E-471F-80F7-568A763350DE}" destId="{9838D9A4-0CEA-4C82-A0EA-6E2923BEFDFF}" srcOrd="2" destOrd="0" presId="urn:microsoft.com/office/officeart/2005/8/layout/vList5"/>
    <dgm:cxn modelId="{AD6C386D-AC93-4FA0-BE07-15CDD3C8BC93}" type="presParOf" srcId="{9838D9A4-0CEA-4C82-A0EA-6E2923BEFDFF}" destId="{39CD5FEF-88FD-4FFC-8BA7-FEEE638C2EF2}" srcOrd="0" destOrd="0" presId="urn:microsoft.com/office/officeart/2005/8/layout/vList5"/>
    <dgm:cxn modelId="{0FA3183C-0A91-46B2-80CA-01D9177D106E}" type="presParOf" srcId="{9838D9A4-0CEA-4C82-A0EA-6E2923BEFDFF}" destId="{D9BEF986-131B-429E-9E71-4CCCF392F7A8}" srcOrd="1" destOrd="0" presId="urn:microsoft.com/office/officeart/2005/8/layout/vList5"/>
    <dgm:cxn modelId="{E0FA4F36-2BCD-4E87-96A0-5E51F774FB73}" type="presParOf" srcId="{9D581820-2C7E-471F-80F7-568A763350DE}" destId="{F7F159C5-3417-4460-ADE6-242F1BECDE5C}" srcOrd="3" destOrd="0" presId="urn:microsoft.com/office/officeart/2005/8/layout/vList5"/>
    <dgm:cxn modelId="{AA7E9B7C-9518-4815-ABDF-256838950CBE}" type="presParOf" srcId="{9D581820-2C7E-471F-80F7-568A763350DE}" destId="{62E46C9D-9897-4D02-A568-E9ADD97F8486}" srcOrd="4" destOrd="0" presId="urn:microsoft.com/office/officeart/2005/8/layout/vList5"/>
    <dgm:cxn modelId="{CECDCE7F-72E5-4117-80D1-F3031E7EF0D7}" type="presParOf" srcId="{62E46C9D-9897-4D02-A568-E9ADD97F8486}" destId="{FE5BF5D4-4958-4338-B492-D36B2311C1C8}" srcOrd="0" destOrd="0" presId="urn:microsoft.com/office/officeart/2005/8/layout/vList5"/>
    <dgm:cxn modelId="{13ED85FA-C419-4473-A431-DBED140D530F}" type="presParOf" srcId="{62E46C9D-9897-4D02-A568-E9ADD97F8486}" destId="{5291BCC7-4A6F-4486-AD7E-EF596616886F}" srcOrd="1" destOrd="0" presId="urn:microsoft.com/office/officeart/2005/8/layout/vList5"/>
    <dgm:cxn modelId="{6C9681AF-4484-45E4-A361-BED597CA073E}" type="presParOf" srcId="{9D581820-2C7E-471F-80F7-568A763350DE}" destId="{C2338767-3FE0-452A-871D-089A0C2C8C5E}" srcOrd="5" destOrd="0" presId="urn:microsoft.com/office/officeart/2005/8/layout/vList5"/>
    <dgm:cxn modelId="{B3831CF1-2479-4448-B837-B7A6BD3DEABC}" type="presParOf" srcId="{9D581820-2C7E-471F-80F7-568A763350DE}" destId="{ACDA2B9F-9A2E-4103-885E-4B06634E3FBB}" srcOrd="6" destOrd="0" presId="urn:microsoft.com/office/officeart/2005/8/layout/vList5"/>
    <dgm:cxn modelId="{0FE11010-FEBF-4609-982E-06A7F86D34B1}" type="presParOf" srcId="{ACDA2B9F-9A2E-4103-885E-4B06634E3FBB}" destId="{071005A0-ECEA-4CC5-9F90-24F30400C3C8}" srcOrd="0" destOrd="0" presId="urn:microsoft.com/office/officeart/2005/8/layout/vList5"/>
    <dgm:cxn modelId="{32DD0FA2-5E86-4B4C-BEC0-C869CCBBDC2E}" type="presParOf" srcId="{ACDA2B9F-9A2E-4103-885E-4B06634E3FBB}" destId="{CF322715-9469-449C-B19E-297541FD5C7B}"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2B48CD2-6922-4707-A341-7ED3F612AB21}" type="doc">
      <dgm:prSet loTypeId="urn:microsoft.com/office/officeart/2005/8/layout/list1" loCatId="list" qsTypeId="urn:microsoft.com/office/officeart/2005/8/quickstyle/simple4" qsCatId="simple" csTypeId="urn:microsoft.com/office/officeart/2005/8/colors/accent0_3" csCatId="mainScheme" phldr="1"/>
      <dgm:spPr/>
      <dgm:t>
        <a:bodyPr/>
        <a:lstStyle/>
        <a:p>
          <a:endParaRPr lang="en-US"/>
        </a:p>
      </dgm:t>
    </dgm:pt>
    <dgm:pt modelId="{3394A354-DA71-4E36-8DA6-D78405A43809}">
      <dgm:prSet phldrT="[Text]"/>
      <dgm:spPr/>
      <dgm:t>
        <a:bodyPr/>
        <a:lstStyle/>
        <a:p>
          <a:r>
            <a:rPr lang="en-US" dirty="0"/>
            <a:t>Crash frequency</a:t>
          </a:r>
        </a:p>
      </dgm:t>
    </dgm:pt>
    <dgm:pt modelId="{C3B31131-52C7-48C1-8C93-86A5E9C38AC1}" type="parTrans" cxnId="{4B3F9B0E-508A-4CD8-8DE3-1C2828309E7A}">
      <dgm:prSet/>
      <dgm:spPr/>
      <dgm:t>
        <a:bodyPr/>
        <a:lstStyle/>
        <a:p>
          <a:endParaRPr lang="en-US"/>
        </a:p>
      </dgm:t>
    </dgm:pt>
    <dgm:pt modelId="{8CD69B52-A34D-400C-9ABF-15EADB39C2F7}" type="sibTrans" cxnId="{4B3F9B0E-508A-4CD8-8DE3-1C2828309E7A}">
      <dgm:prSet/>
      <dgm:spPr/>
      <dgm:t>
        <a:bodyPr/>
        <a:lstStyle/>
        <a:p>
          <a:endParaRPr lang="en-US"/>
        </a:p>
      </dgm:t>
    </dgm:pt>
    <dgm:pt modelId="{4730C365-AC25-4E0D-AD5E-C026D7508759}">
      <dgm:prSet phldrT="[Text]"/>
      <dgm:spPr/>
      <dgm:t>
        <a:bodyPr/>
        <a:lstStyle/>
        <a:p>
          <a:r>
            <a:rPr lang="en-US" dirty="0"/>
            <a:t>Crash rate </a:t>
          </a:r>
        </a:p>
      </dgm:t>
    </dgm:pt>
    <dgm:pt modelId="{B44A2841-7542-41F0-874A-77734C17AB78}" type="parTrans" cxnId="{B322C59C-DD35-4D0E-9417-02FF6D222846}">
      <dgm:prSet/>
      <dgm:spPr/>
      <dgm:t>
        <a:bodyPr/>
        <a:lstStyle/>
        <a:p>
          <a:endParaRPr lang="en-US"/>
        </a:p>
      </dgm:t>
    </dgm:pt>
    <dgm:pt modelId="{8960DBC3-2DAE-4263-9302-47785391858C}" type="sibTrans" cxnId="{B322C59C-DD35-4D0E-9417-02FF6D222846}">
      <dgm:prSet/>
      <dgm:spPr/>
      <dgm:t>
        <a:bodyPr/>
        <a:lstStyle/>
        <a:p>
          <a:endParaRPr lang="en-US"/>
        </a:p>
      </dgm:t>
    </dgm:pt>
    <dgm:pt modelId="{27BA57CB-EB77-4241-A4E4-9C64CDC2E0D7}">
      <dgm:prSet phldrT="[Text]"/>
      <dgm:spPr/>
      <dgm:t>
        <a:bodyPr/>
        <a:lstStyle/>
        <a:p>
          <a:r>
            <a:rPr lang="en-US" dirty="0"/>
            <a:t>The number of crashes normalized by a population or metric of exposure (e.g., traffic volume or population)</a:t>
          </a:r>
        </a:p>
      </dgm:t>
    </dgm:pt>
    <dgm:pt modelId="{64910D98-314F-476A-A823-A01ED73D3600}" type="parTrans" cxnId="{D142CD83-93BD-4ED1-8A0C-4A2301757E73}">
      <dgm:prSet/>
      <dgm:spPr/>
      <dgm:t>
        <a:bodyPr/>
        <a:lstStyle/>
        <a:p>
          <a:endParaRPr lang="en-US"/>
        </a:p>
      </dgm:t>
    </dgm:pt>
    <dgm:pt modelId="{EFF04BBD-D611-4F89-8416-15035E96D88E}" type="sibTrans" cxnId="{D142CD83-93BD-4ED1-8A0C-4A2301757E73}">
      <dgm:prSet/>
      <dgm:spPr/>
      <dgm:t>
        <a:bodyPr/>
        <a:lstStyle/>
        <a:p>
          <a:endParaRPr lang="en-US"/>
        </a:p>
      </dgm:t>
    </dgm:pt>
    <dgm:pt modelId="{B3650EBD-A3BA-4D97-A2A6-3FC446766D30}">
      <dgm:prSet phldrT="[Text]"/>
      <dgm:spPr/>
      <dgm:t>
        <a:bodyPr/>
        <a:lstStyle/>
        <a:p>
          <a:r>
            <a:rPr lang="en-US" dirty="0"/>
            <a:t>Crash outcome</a:t>
          </a:r>
        </a:p>
      </dgm:t>
    </dgm:pt>
    <dgm:pt modelId="{27AA9200-7B53-4D1D-A041-625FBD9BB470}" type="parTrans" cxnId="{F17C184E-C2CC-42EB-A1FF-870D06B4D15C}">
      <dgm:prSet/>
      <dgm:spPr/>
      <dgm:t>
        <a:bodyPr/>
        <a:lstStyle/>
        <a:p>
          <a:endParaRPr lang="en-US"/>
        </a:p>
      </dgm:t>
    </dgm:pt>
    <dgm:pt modelId="{DB55272F-92A5-44DF-8D6C-6190CA1AC34E}" type="sibTrans" cxnId="{F17C184E-C2CC-42EB-A1FF-870D06B4D15C}">
      <dgm:prSet/>
      <dgm:spPr/>
      <dgm:t>
        <a:bodyPr/>
        <a:lstStyle/>
        <a:p>
          <a:endParaRPr lang="en-US"/>
        </a:p>
      </dgm:t>
    </dgm:pt>
    <dgm:pt modelId="{F54217C0-B4BA-4D9B-8B27-E2722DA4139C}">
      <dgm:prSet phldrT="[Text]"/>
      <dgm:spPr/>
      <dgm:t>
        <a:bodyPr/>
        <a:lstStyle/>
        <a:p>
          <a:r>
            <a:rPr lang="en-US" dirty="0"/>
            <a:t>Measured by the types of injuries sustained to the people involved in the crash</a:t>
          </a:r>
        </a:p>
      </dgm:t>
    </dgm:pt>
    <dgm:pt modelId="{4D6B2013-1C56-4FB2-92CF-E4F544043CBD}" type="parTrans" cxnId="{E1DB0967-2316-498B-B2A6-892C9664DE9E}">
      <dgm:prSet/>
      <dgm:spPr/>
      <dgm:t>
        <a:bodyPr/>
        <a:lstStyle/>
        <a:p>
          <a:endParaRPr lang="en-US"/>
        </a:p>
      </dgm:t>
    </dgm:pt>
    <dgm:pt modelId="{B9B3D736-0F22-4489-B66A-1BE218FDDC35}" type="sibTrans" cxnId="{E1DB0967-2316-498B-B2A6-892C9664DE9E}">
      <dgm:prSet/>
      <dgm:spPr/>
      <dgm:t>
        <a:bodyPr/>
        <a:lstStyle/>
        <a:p>
          <a:endParaRPr lang="en-US"/>
        </a:p>
      </dgm:t>
    </dgm:pt>
    <dgm:pt modelId="{8C221518-27D6-4763-B785-4D9D3204745C}">
      <dgm:prSet phldrT="[Text]"/>
      <dgm:spPr/>
      <dgm:t>
        <a:bodyPr/>
        <a:lstStyle/>
        <a:p>
          <a:r>
            <a:rPr lang="en-US" dirty="0"/>
            <a:t>The number of crashes occurring per year or other unit of time</a:t>
          </a:r>
        </a:p>
      </dgm:t>
    </dgm:pt>
    <dgm:pt modelId="{C1A42EBE-8C78-4DDF-BD24-AD223B0A8D0B}" type="sibTrans" cxnId="{3C8DA629-5F0D-46A5-B44C-58D5FE91B8BF}">
      <dgm:prSet/>
      <dgm:spPr/>
      <dgm:t>
        <a:bodyPr/>
        <a:lstStyle/>
        <a:p>
          <a:endParaRPr lang="en-US"/>
        </a:p>
      </dgm:t>
    </dgm:pt>
    <dgm:pt modelId="{D2B9B37A-1F0F-49ED-85DB-CFE1FAB28033}" type="parTrans" cxnId="{3C8DA629-5F0D-46A5-B44C-58D5FE91B8BF}">
      <dgm:prSet/>
      <dgm:spPr/>
      <dgm:t>
        <a:bodyPr/>
        <a:lstStyle/>
        <a:p>
          <a:endParaRPr lang="en-US"/>
        </a:p>
      </dgm:t>
    </dgm:pt>
    <dgm:pt modelId="{3624B4E0-CB27-44C8-80DB-85E37AA9B102}" type="pres">
      <dgm:prSet presAssocID="{22B48CD2-6922-4707-A341-7ED3F612AB21}" presName="linear" presStyleCnt="0">
        <dgm:presLayoutVars>
          <dgm:dir/>
          <dgm:animLvl val="lvl"/>
          <dgm:resizeHandles val="exact"/>
        </dgm:presLayoutVars>
      </dgm:prSet>
      <dgm:spPr/>
    </dgm:pt>
    <dgm:pt modelId="{362B20E0-571C-4776-9412-95618230D27E}" type="pres">
      <dgm:prSet presAssocID="{3394A354-DA71-4E36-8DA6-D78405A43809}" presName="parentLin" presStyleCnt="0"/>
      <dgm:spPr/>
    </dgm:pt>
    <dgm:pt modelId="{3B43D872-39A4-4201-9054-83EB94A4A9BC}" type="pres">
      <dgm:prSet presAssocID="{3394A354-DA71-4E36-8DA6-D78405A43809}" presName="parentLeftMargin" presStyleLbl="node1" presStyleIdx="0" presStyleCnt="3"/>
      <dgm:spPr/>
    </dgm:pt>
    <dgm:pt modelId="{24219210-F189-4365-BC7A-22D0EE660739}" type="pres">
      <dgm:prSet presAssocID="{3394A354-DA71-4E36-8DA6-D78405A43809}" presName="parentText" presStyleLbl="node1" presStyleIdx="0" presStyleCnt="3">
        <dgm:presLayoutVars>
          <dgm:chMax val="0"/>
          <dgm:bulletEnabled val="1"/>
        </dgm:presLayoutVars>
      </dgm:prSet>
      <dgm:spPr/>
    </dgm:pt>
    <dgm:pt modelId="{EDC412C4-9AA3-407D-9674-A6F1A2162BCA}" type="pres">
      <dgm:prSet presAssocID="{3394A354-DA71-4E36-8DA6-D78405A43809}" presName="negativeSpace" presStyleCnt="0"/>
      <dgm:spPr/>
    </dgm:pt>
    <dgm:pt modelId="{5CEF868A-1C74-442B-8DEF-CD69E87A1596}" type="pres">
      <dgm:prSet presAssocID="{3394A354-DA71-4E36-8DA6-D78405A43809}" presName="childText" presStyleLbl="conFgAcc1" presStyleIdx="0" presStyleCnt="3">
        <dgm:presLayoutVars>
          <dgm:bulletEnabled val="1"/>
        </dgm:presLayoutVars>
      </dgm:prSet>
      <dgm:spPr/>
    </dgm:pt>
    <dgm:pt modelId="{C70EB6FB-D383-4D0B-9DA9-AD49096D08EF}" type="pres">
      <dgm:prSet presAssocID="{8CD69B52-A34D-400C-9ABF-15EADB39C2F7}" presName="spaceBetweenRectangles" presStyleCnt="0"/>
      <dgm:spPr/>
    </dgm:pt>
    <dgm:pt modelId="{4938D71D-32CA-4C67-B100-7AF8BFFDF5E7}" type="pres">
      <dgm:prSet presAssocID="{4730C365-AC25-4E0D-AD5E-C026D7508759}" presName="parentLin" presStyleCnt="0"/>
      <dgm:spPr/>
    </dgm:pt>
    <dgm:pt modelId="{56DF21AF-C205-4AFA-A883-5BBA04864405}" type="pres">
      <dgm:prSet presAssocID="{4730C365-AC25-4E0D-AD5E-C026D7508759}" presName="parentLeftMargin" presStyleLbl="node1" presStyleIdx="0" presStyleCnt="3"/>
      <dgm:spPr/>
    </dgm:pt>
    <dgm:pt modelId="{63B48263-7544-4BB3-B0CA-33B5F2DDD752}" type="pres">
      <dgm:prSet presAssocID="{4730C365-AC25-4E0D-AD5E-C026D7508759}" presName="parentText" presStyleLbl="node1" presStyleIdx="1" presStyleCnt="3">
        <dgm:presLayoutVars>
          <dgm:chMax val="0"/>
          <dgm:bulletEnabled val="1"/>
        </dgm:presLayoutVars>
      </dgm:prSet>
      <dgm:spPr/>
    </dgm:pt>
    <dgm:pt modelId="{B08D4266-5C98-410E-B539-D4550BF63749}" type="pres">
      <dgm:prSet presAssocID="{4730C365-AC25-4E0D-AD5E-C026D7508759}" presName="negativeSpace" presStyleCnt="0"/>
      <dgm:spPr/>
    </dgm:pt>
    <dgm:pt modelId="{5EF157D1-D531-469D-A86D-A7233039140B}" type="pres">
      <dgm:prSet presAssocID="{4730C365-AC25-4E0D-AD5E-C026D7508759}" presName="childText" presStyleLbl="conFgAcc1" presStyleIdx="1" presStyleCnt="3">
        <dgm:presLayoutVars>
          <dgm:bulletEnabled val="1"/>
        </dgm:presLayoutVars>
      </dgm:prSet>
      <dgm:spPr/>
    </dgm:pt>
    <dgm:pt modelId="{DEF3A89D-F6F2-427C-A3F4-6754FF97BFB3}" type="pres">
      <dgm:prSet presAssocID="{8960DBC3-2DAE-4263-9302-47785391858C}" presName="spaceBetweenRectangles" presStyleCnt="0"/>
      <dgm:spPr/>
    </dgm:pt>
    <dgm:pt modelId="{032060D0-BBAB-4C72-A566-5842A552ABEE}" type="pres">
      <dgm:prSet presAssocID="{B3650EBD-A3BA-4D97-A2A6-3FC446766D30}" presName="parentLin" presStyleCnt="0"/>
      <dgm:spPr/>
    </dgm:pt>
    <dgm:pt modelId="{9D8AFF18-5148-436F-876A-35D0074E63C2}" type="pres">
      <dgm:prSet presAssocID="{B3650EBD-A3BA-4D97-A2A6-3FC446766D30}" presName="parentLeftMargin" presStyleLbl="node1" presStyleIdx="1" presStyleCnt="3"/>
      <dgm:spPr/>
    </dgm:pt>
    <dgm:pt modelId="{29A3C297-F031-4520-9FB8-4F79476632EE}" type="pres">
      <dgm:prSet presAssocID="{B3650EBD-A3BA-4D97-A2A6-3FC446766D30}" presName="parentText" presStyleLbl="node1" presStyleIdx="2" presStyleCnt="3">
        <dgm:presLayoutVars>
          <dgm:chMax val="0"/>
          <dgm:bulletEnabled val="1"/>
        </dgm:presLayoutVars>
      </dgm:prSet>
      <dgm:spPr/>
    </dgm:pt>
    <dgm:pt modelId="{81B1987D-91A2-4FF3-8A20-EAC64364A4EC}" type="pres">
      <dgm:prSet presAssocID="{B3650EBD-A3BA-4D97-A2A6-3FC446766D30}" presName="negativeSpace" presStyleCnt="0"/>
      <dgm:spPr/>
    </dgm:pt>
    <dgm:pt modelId="{CC41A9A9-4848-47BE-A8E1-54EB99B6C7AB}" type="pres">
      <dgm:prSet presAssocID="{B3650EBD-A3BA-4D97-A2A6-3FC446766D30}" presName="childText" presStyleLbl="conFgAcc1" presStyleIdx="2" presStyleCnt="3">
        <dgm:presLayoutVars>
          <dgm:bulletEnabled val="1"/>
        </dgm:presLayoutVars>
      </dgm:prSet>
      <dgm:spPr/>
    </dgm:pt>
  </dgm:ptLst>
  <dgm:cxnLst>
    <dgm:cxn modelId="{4B3F9B0E-508A-4CD8-8DE3-1C2828309E7A}" srcId="{22B48CD2-6922-4707-A341-7ED3F612AB21}" destId="{3394A354-DA71-4E36-8DA6-D78405A43809}" srcOrd="0" destOrd="0" parTransId="{C3B31131-52C7-48C1-8C93-86A5E9C38AC1}" sibTransId="{8CD69B52-A34D-400C-9ABF-15EADB39C2F7}"/>
    <dgm:cxn modelId="{3C8DA629-5F0D-46A5-B44C-58D5FE91B8BF}" srcId="{3394A354-DA71-4E36-8DA6-D78405A43809}" destId="{8C221518-27D6-4763-B785-4D9D3204745C}" srcOrd="0" destOrd="0" parTransId="{D2B9B37A-1F0F-49ED-85DB-CFE1FAB28033}" sibTransId="{C1A42EBE-8C78-4DDF-BD24-AD223B0A8D0B}"/>
    <dgm:cxn modelId="{D2B6D535-57DC-4E65-85A2-ABB9CCCBCAF8}" type="presOf" srcId="{4730C365-AC25-4E0D-AD5E-C026D7508759}" destId="{56DF21AF-C205-4AFA-A883-5BBA04864405}" srcOrd="0" destOrd="0" presId="urn:microsoft.com/office/officeart/2005/8/layout/list1"/>
    <dgm:cxn modelId="{D12DF838-01B8-4574-AF7E-AB6AA2F234C0}" type="presOf" srcId="{3394A354-DA71-4E36-8DA6-D78405A43809}" destId="{24219210-F189-4365-BC7A-22D0EE660739}" srcOrd="1" destOrd="0" presId="urn:microsoft.com/office/officeart/2005/8/layout/list1"/>
    <dgm:cxn modelId="{92CAC444-DBC8-45CB-9377-56335E0F8414}" type="presOf" srcId="{3394A354-DA71-4E36-8DA6-D78405A43809}" destId="{3B43D872-39A4-4201-9054-83EB94A4A9BC}" srcOrd="0" destOrd="0" presId="urn:microsoft.com/office/officeart/2005/8/layout/list1"/>
    <dgm:cxn modelId="{E1DB0967-2316-498B-B2A6-892C9664DE9E}" srcId="{B3650EBD-A3BA-4D97-A2A6-3FC446766D30}" destId="{F54217C0-B4BA-4D9B-8B27-E2722DA4139C}" srcOrd="0" destOrd="0" parTransId="{4D6B2013-1C56-4FB2-92CF-E4F544043CBD}" sibTransId="{B9B3D736-0F22-4489-B66A-1BE218FDDC35}"/>
    <dgm:cxn modelId="{F17C184E-C2CC-42EB-A1FF-870D06B4D15C}" srcId="{22B48CD2-6922-4707-A341-7ED3F612AB21}" destId="{B3650EBD-A3BA-4D97-A2A6-3FC446766D30}" srcOrd="2" destOrd="0" parTransId="{27AA9200-7B53-4D1D-A041-625FBD9BB470}" sibTransId="{DB55272F-92A5-44DF-8D6C-6190CA1AC34E}"/>
    <dgm:cxn modelId="{196A494E-05A4-468B-A287-82751A392B25}" type="presOf" srcId="{22B48CD2-6922-4707-A341-7ED3F612AB21}" destId="{3624B4E0-CB27-44C8-80DB-85E37AA9B102}" srcOrd="0" destOrd="0" presId="urn:microsoft.com/office/officeart/2005/8/layout/list1"/>
    <dgm:cxn modelId="{C8E39171-DA7A-4121-8AB6-FCA98083DD1A}" type="presOf" srcId="{8C221518-27D6-4763-B785-4D9D3204745C}" destId="{5CEF868A-1C74-442B-8DEF-CD69E87A1596}" srcOrd="0" destOrd="0" presId="urn:microsoft.com/office/officeart/2005/8/layout/list1"/>
    <dgm:cxn modelId="{D142CD83-93BD-4ED1-8A0C-4A2301757E73}" srcId="{4730C365-AC25-4E0D-AD5E-C026D7508759}" destId="{27BA57CB-EB77-4241-A4E4-9C64CDC2E0D7}" srcOrd="0" destOrd="0" parTransId="{64910D98-314F-476A-A823-A01ED73D3600}" sibTransId="{EFF04BBD-D611-4F89-8416-15035E96D88E}"/>
    <dgm:cxn modelId="{B322C59C-DD35-4D0E-9417-02FF6D222846}" srcId="{22B48CD2-6922-4707-A341-7ED3F612AB21}" destId="{4730C365-AC25-4E0D-AD5E-C026D7508759}" srcOrd="1" destOrd="0" parTransId="{B44A2841-7542-41F0-874A-77734C17AB78}" sibTransId="{8960DBC3-2DAE-4263-9302-47785391858C}"/>
    <dgm:cxn modelId="{606D20BB-B04C-46A3-81C6-EB25D072ABAB}" type="presOf" srcId="{B3650EBD-A3BA-4D97-A2A6-3FC446766D30}" destId="{9D8AFF18-5148-436F-876A-35D0074E63C2}" srcOrd="0" destOrd="0" presId="urn:microsoft.com/office/officeart/2005/8/layout/list1"/>
    <dgm:cxn modelId="{4A3527C9-9E7F-45F4-B099-6BEC62EC0283}" type="presOf" srcId="{F54217C0-B4BA-4D9B-8B27-E2722DA4139C}" destId="{CC41A9A9-4848-47BE-A8E1-54EB99B6C7AB}" srcOrd="0" destOrd="0" presId="urn:microsoft.com/office/officeart/2005/8/layout/list1"/>
    <dgm:cxn modelId="{35EF5EEF-048A-40B4-987D-648A841ACE52}" type="presOf" srcId="{4730C365-AC25-4E0D-AD5E-C026D7508759}" destId="{63B48263-7544-4BB3-B0CA-33B5F2DDD752}" srcOrd="1" destOrd="0" presId="urn:microsoft.com/office/officeart/2005/8/layout/list1"/>
    <dgm:cxn modelId="{CB9E43F3-1E59-4BDE-AF8B-4B84050E75CF}" type="presOf" srcId="{27BA57CB-EB77-4241-A4E4-9C64CDC2E0D7}" destId="{5EF157D1-D531-469D-A86D-A7233039140B}" srcOrd="0" destOrd="0" presId="urn:microsoft.com/office/officeart/2005/8/layout/list1"/>
    <dgm:cxn modelId="{EEF88DF3-D064-49F9-8A59-B7A6649215D4}" type="presOf" srcId="{B3650EBD-A3BA-4D97-A2A6-3FC446766D30}" destId="{29A3C297-F031-4520-9FB8-4F79476632EE}" srcOrd="1" destOrd="0" presId="urn:microsoft.com/office/officeart/2005/8/layout/list1"/>
    <dgm:cxn modelId="{E3A0017E-D96E-47FF-B077-E3B28D604B02}" type="presParOf" srcId="{3624B4E0-CB27-44C8-80DB-85E37AA9B102}" destId="{362B20E0-571C-4776-9412-95618230D27E}" srcOrd="0" destOrd="0" presId="urn:microsoft.com/office/officeart/2005/8/layout/list1"/>
    <dgm:cxn modelId="{AFE43A76-7256-450D-AAA4-D3DBEAFA97CF}" type="presParOf" srcId="{362B20E0-571C-4776-9412-95618230D27E}" destId="{3B43D872-39A4-4201-9054-83EB94A4A9BC}" srcOrd="0" destOrd="0" presId="urn:microsoft.com/office/officeart/2005/8/layout/list1"/>
    <dgm:cxn modelId="{0F0F7E3D-6540-4F21-AB6B-25F1ABC8438A}" type="presParOf" srcId="{362B20E0-571C-4776-9412-95618230D27E}" destId="{24219210-F189-4365-BC7A-22D0EE660739}" srcOrd="1" destOrd="0" presId="urn:microsoft.com/office/officeart/2005/8/layout/list1"/>
    <dgm:cxn modelId="{9181D51E-EB64-431A-9C6B-F8F54E46DA44}" type="presParOf" srcId="{3624B4E0-CB27-44C8-80DB-85E37AA9B102}" destId="{EDC412C4-9AA3-407D-9674-A6F1A2162BCA}" srcOrd="1" destOrd="0" presId="urn:microsoft.com/office/officeart/2005/8/layout/list1"/>
    <dgm:cxn modelId="{B7E66CD1-A372-40EE-8785-AF4C7D696341}" type="presParOf" srcId="{3624B4E0-CB27-44C8-80DB-85E37AA9B102}" destId="{5CEF868A-1C74-442B-8DEF-CD69E87A1596}" srcOrd="2" destOrd="0" presId="urn:microsoft.com/office/officeart/2005/8/layout/list1"/>
    <dgm:cxn modelId="{F797E63C-6588-457A-BB80-621D060F31F9}" type="presParOf" srcId="{3624B4E0-CB27-44C8-80DB-85E37AA9B102}" destId="{C70EB6FB-D383-4D0B-9DA9-AD49096D08EF}" srcOrd="3" destOrd="0" presId="urn:microsoft.com/office/officeart/2005/8/layout/list1"/>
    <dgm:cxn modelId="{956F3509-E175-4B4B-8486-37D35EDA15E9}" type="presParOf" srcId="{3624B4E0-CB27-44C8-80DB-85E37AA9B102}" destId="{4938D71D-32CA-4C67-B100-7AF8BFFDF5E7}" srcOrd="4" destOrd="0" presId="urn:microsoft.com/office/officeart/2005/8/layout/list1"/>
    <dgm:cxn modelId="{B3C26E2B-5034-413C-B6C9-363B513ADE00}" type="presParOf" srcId="{4938D71D-32CA-4C67-B100-7AF8BFFDF5E7}" destId="{56DF21AF-C205-4AFA-A883-5BBA04864405}" srcOrd="0" destOrd="0" presId="urn:microsoft.com/office/officeart/2005/8/layout/list1"/>
    <dgm:cxn modelId="{06CC8235-A228-46D9-AFFB-7DCBF7D6BB93}" type="presParOf" srcId="{4938D71D-32CA-4C67-B100-7AF8BFFDF5E7}" destId="{63B48263-7544-4BB3-B0CA-33B5F2DDD752}" srcOrd="1" destOrd="0" presId="urn:microsoft.com/office/officeart/2005/8/layout/list1"/>
    <dgm:cxn modelId="{B43752AC-C19E-4F14-874A-C33A6D017EF8}" type="presParOf" srcId="{3624B4E0-CB27-44C8-80DB-85E37AA9B102}" destId="{B08D4266-5C98-410E-B539-D4550BF63749}" srcOrd="5" destOrd="0" presId="urn:microsoft.com/office/officeart/2005/8/layout/list1"/>
    <dgm:cxn modelId="{F5F83CA2-2F05-4ACA-8644-147FB36ADFE4}" type="presParOf" srcId="{3624B4E0-CB27-44C8-80DB-85E37AA9B102}" destId="{5EF157D1-D531-469D-A86D-A7233039140B}" srcOrd="6" destOrd="0" presId="urn:microsoft.com/office/officeart/2005/8/layout/list1"/>
    <dgm:cxn modelId="{8CF9AF15-5D72-406A-9C66-83613854E276}" type="presParOf" srcId="{3624B4E0-CB27-44C8-80DB-85E37AA9B102}" destId="{DEF3A89D-F6F2-427C-A3F4-6754FF97BFB3}" srcOrd="7" destOrd="0" presId="urn:microsoft.com/office/officeart/2005/8/layout/list1"/>
    <dgm:cxn modelId="{C6438227-1C98-4840-A318-ED3A00A69519}" type="presParOf" srcId="{3624B4E0-CB27-44C8-80DB-85E37AA9B102}" destId="{032060D0-BBAB-4C72-A566-5842A552ABEE}" srcOrd="8" destOrd="0" presId="urn:microsoft.com/office/officeart/2005/8/layout/list1"/>
    <dgm:cxn modelId="{A33F9663-9348-483B-9F1F-A02211B0E45C}" type="presParOf" srcId="{032060D0-BBAB-4C72-A566-5842A552ABEE}" destId="{9D8AFF18-5148-436F-876A-35D0074E63C2}" srcOrd="0" destOrd="0" presId="urn:microsoft.com/office/officeart/2005/8/layout/list1"/>
    <dgm:cxn modelId="{7AE1C78A-8016-4DC0-87EE-90132D02E13F}" type="presParOf" srcId="{032060D0-BBAB-4C72-A566-5842A552ABEE}" destId="{29A3C297-F031-4520-9FB8-4F79476632EE}" srcOrd="1" destOrd="0" presId="urn:microsoft.com/office/officeart/2005/8/layout/list1"/>
    <dgm:cxn modelId="{EF398AA9-7E2C-46B8-94DD-BED21998DEA9}" type="presParOf" srcId="{3624B4E0-CB27-44C8-80DB-85E37AA9B102}" destId="{81B1987D-91A2-4FF3-8A20-EAC64364A4EC}" srcOrd="9" destOrd="0" presId="urn:microsoft.com/office/officeart/2005/8/layout/list1"/>
    <dgm:cxn modelId="{2D7CC9F4-424A-4C22-A565-2F5A23F3BD7E}" type="presParOf" srcId="{3624B4E0-CB27-44C8-80DB-85E37AA9B102}" destId="{CC41A9A9-4848-47BE-A8E1-54EB99B6C7AB}"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F8E6DC8-8994-4908-9463-BC7989D7256A}" type="doc">
      <dgm:prSet loTypeId="urn:microsoft.com/office/officeart/2005/8/layout/process4" loCatId="process" qsTypeId="urn:microsoft.com/office/officeart/2005/8/quickstyle/simple1" qsCatId="simple" csTypeId="urn:microsoft.com/office/officeart/2005/8/colors/accent0_3" csCatId="mainScheme" phldr="1"/>
      <dgm:spPr/>
    </dgm:pt>
    <dgm:pt modelId="{52CE1636-44CD-4FAD-9547-2522D7C003FC}">
      <dgm:prSet phldrT="[Text]" custT="1"/>
      <dgm:spPr/>
      <dgm:t>
        <a:bodyPr/>
        <a:lstStyle/>
        <a:p>
          <a:r>
            <a:rPr lang="en-US" sz="2400" b="1" dirty="0"/>
            <a:t>Planning</a:t>
          </a:r>
          <a:endParaRPr lang="en-US" sz="1900" b="1" dirty="0"/>
        </a:p>
      </dgm:t>
    </dgm:pt>
    <dgm:pt modelId="{08619425-5E57-4B2A-AACB-F5A6BC51D3BE}" type="parTrans" cxnId="{08B3C3A8-202A-4E7E-9B5D-8A3F728E6699}">
      <dgm:prSet/>
      <dgm:spPr/>
      <dgm:t>
        <a:bodyPr/>
        <a:lstStyle/>
        <a:p>
          <a:endParaRPr lang="en-US"/>
        </a:p>
      </dgm:t>
    </dgm:pt>
    <dgm:pt modelId="{1FD98259-2D46-4D90-B322-A06862743342}" type="sibTrans" cxnId="{08B3C3A8-202A-4E7E-9B5D-8A3F728E6699}">
      <dgm:prSet/>
      <dgm:spPr/>
      <dgm:t>
        <a:bodyPr/>
        <a:lstStyle/>
        <a:p>
          <a:endParaRPr lang="en-US"/>
        </a:p>
      </dgm:t>
    </dgm:pt>
    <dgm:pt modelId="{A87E945F-86F2-42EB-A2B4-A758398D4033}">
      <dgm:prSet phldrT="[Text]" custT="1"/>
      <dgm:spPr/>
      <dgm:t>
        <a:bodyPr/>
        <a:lstStyle/>
        <a:p>
          <a:r>
            <a:rPr lang="en-US" sz="2400" b="1" dirty="0"/>
            <a:t>Implementation</a:t>
          </a:r>
          <a:endParaRPr lang="en-US" sz="1900" b="1" dirty="0"/>
        </a:p>
      </dgm:t>
    </dgm:pt>
    <dgm:pt modelId="{95757ED7-0824-4AE7-8419-AD010CB61EEA}" type="parTrans" cxnId="{A38C486E-C856-4E8E-B147-620295A27F67}">
      <dgm:prSet/>
      <dgm:spPr/>
      <dgm:t>
        <a:bodyPr/>
        <a:lstStyle/>
        <a:p>
          <a:endParaRPr lang="en-US"/>
        </a:p>
      </dgm:t>
    </dgm:pt>
    <dgm:pt modelId="{7B8691FF-7810-40DC-85D9-7D2691162CBC}" type="sibTrans" cxnId="{A38C486E-C856-4E8E-B147-620295A27F67}">
      <dgm:prSet/>
      <dgm:spPr/>
      <dgm:t>
        <a:bodyPr/>
        <a:lstStyle/>
        <a:p>
          <a:endParaRPr lang="en-US"/>
        </a:p>
      </dgm:t>
    </dgm:pt>
    <dgm:pt modelId="{21D40658-5569-499C-85E1-4EBD61661848}">
      <dgm:prSet phldrT="[Text]" custT="1"/>
      <dgm:spPr/>
      <dgm:t>
        <a:bodyPr/>
        <a:lstStyle/>
        <a:p>
          <a:r>
            <a:rPr lang="en-US" sz="2400" b="1" dirty="0"/>
            <a:t>Evaluation</a:t>
          </a:r>
          <a:endParaRPr lang="en-US" sz="1900" b="1" dirty="0"/>
        </a:p>
      </dgm:t>
    </dgm:pt>
    <dgm:pt modelId="{23308742-4FB3-408B-A42A-D19BCD743267}" type="parTrans" cxnId="{1B6721A4-5298-4BCA-A863-F489D6E92271}">
      <dgm:prSet/>
      <dgm:spPr/>
      <dgm:t>
        <a:bodyPr/>
        <a:lstStyle/>
        <a:p>
          <a:endParaRPr lang="en-US"/>
        </a:p>
      </dgm:t>
    </dgm:pt>
    <dgm:pt modelId="{37BD9DE2-B8D6-4774-9F68-F9ED47EDDA2C}" type="sibTrans" cxnId="{1B6721A4-5298-4BCA-A863-F489D6E92271}">
      <dgm:prSet/>
      <dgm:spPr/>
      <dgm:t>
        <a:bodyPr/>
        <a:lstStyle/>
        <a:p>
          <a:endParaRPr lang="en-US"/>
        </a:p>
      </dgm:t>
    </dgm:pt>
    <dgm:pt modelId="{8AE81BC7-0AAA-41F3-8F0C-A9EA0E9A730F}">
      <dgm:prSet phldrT="[Text]"/>
      <dgm:spPr/>
      <dgm:t>
        <a:bodyPr/>
        <a:lstStyle/>
        <a:p>
          <a:r>
            <a:rPr lang="en-US"/>
            <a:t>Identify safety issues, develop projects to mitigate safety issues, and prioritize projects </a:t>
          </a:r>
        </a:p>
      </dgm:t>
    </dgm:pt>
    <dgm:pt modelId="{8A3BF645-966C-4258-8A01-A6E735943391}" type="parTrans" cxnId="{A1622EEF-3667-45AD-B537-A453BE81D6D4}">
      <dgm:prSet/>
      <dgm:spPr/>
      <dgm:t>
        <a:bodyPr/>
        <a:lstStyle/>
        <a:p>
          <a:endParaRPr lang="en-US"/>
        </a:p>
      </dgm:t>
    </dgm:pt>
    <dgm:pt modelId="{02700551-9A60-4329-A0F2-4E8C08B3E8C0}" type="sibTrans" cxnId="{A1622EEF-3667-45AD-B537-A453BE81D6D4}">
      <dgm:prSet/>
      <dgm:spPr/>
      <dgm:t>
        <a:bodyPr/>
        <a:lstStyle/>
        <a:p>
          <a:endParaRPr lang="en-US"/>
        </a:p>
      </dgm:t>
    </dgm:pt>
    <dgm:pt modelId="{603292C1-8AD4-496B-87A1-3299F525DD05}">
      <dgm:prSet phldrT="[Text]"/>
      <dgm:spPr/>
      <dgm:t>
        <a:bodyPr/>
        <a:lstStyle/>
        <a:p>
          <a:r>
            <a:rPr lang="en-US" dirty="0"/>
            <a:t>Schedule and implement projects</a:t>
          </a:r>
        </a:p>
      </dgm:t>
    </dgm:pt>
    <dgm:pt modelId="{FB23785A-092E-4E7B-B011-C702CFC6B8EE}" type="parTrans" cxnId="{82D256B1-F6CB-4A4D-BC4F-6607FDCA4167}">
      <dgm:prSet/>
      <dgm:spPr/>
      <dgm:t>
        <a:bodyPr/>
        <a:lstStyle/>
        <a:p>
          <a:endParaRPr lang="en-US"/>
        </a:p>
      </dgm:t>
    </dgm:pt>
    <dgm:pt modelId="{10204BF2-9570-4433-B61B-E0E2A2F51F98}" type="sibTrans" cxnId="{82D256B1-F6CB-4A4D-BC4F-6607FDCA4167}">
      <dgm:prSet/>
      <dgm:spPr/>
      <dgm:t>
        <a:bodyPr/>
        <a:lstStyle/>
        <a:p>
          <a:endParaRPr lang="en-US"/>
        </a:p>
      </dgm:t>
    </dgm:pt>
    <dgm:pt modelId="{2C12ECED-8382-49FF-B468-4C714D5C55FB}">
      <dgm:prSet phldrT="[Text]"/>
      <dgm:spPr/>
      <dgm:t>
        <a:bodyPr/>
        <a:lstStyle/>
        <a:p>
          <a:r>
            <a:rPr lang="en-US" dirty="0"/>
            <a:t>Determine the effectiveness of projects</a:t>
          </a:r>
        </a:p>
      </dgm:t>
    </dgm:pt>
    <dgm:pt modelId="{BF77DD5C-D1A4-4D59-88F4-55E09F2EDD73}" type="parTrans" cxnId="{CFCBEE3C-F224-474E-8BB1-2532A6829925}">
      <dgm:prSet/>
      <dgm:spPr/>
      <dgm:t>
        <a:bodyPr/>
        <a:lstStyle/>
        <a:p>
          <a:endParaRPr lang="en-US"/>
        </a:p>
      </dgm:t>
    </dgm:pt>
    <dgm:pt modelId="{4F67710E-E2FE-4C21-93C1-41998F1490EB}" type="sibTrans" cxnId="{CFCBEE3C-F224-474E-8BB1-2532A6829925}">
      <dgm:prSet/>
      <dgm:spPr/>
      <dgm:t>
        <a:bodyPr/>
        <a:lstStyle/>
        <a:p>
          <a:endParaRPr lang="en-US"/>
        </a:p>
      </dgm:t>
    </dgm:pt>
    <dgm:pt modelId="{E73808CF-2A1A-4F9A-9DC4-3AAB58C2CC8B}" type="pres">
      <dgm:prSet presAssocID="{5F8E6DC8-8994-4908-9463-BC7989D7256A}" presName="Name0" presStyleCnt="0">
        <dgm:presLayoutVars>
          <dgm:dir/>
          <dgm:animLvl val="lvl"/>
          <dgm:resizeHandles val="exact"/>
        </dgm:presLayoutVars>
      </dgm:prSet>
      <dgm:spPr/>
    </dgm:pt>
    <dgm:pt modelId="{F6453AF1-2A3B-43F8-B414-4C37F93D69FC}" type="pres">
      <dgm:prSet presAssocID="{21D40658-5569-499C-85E1-4EBD61661848}" presName="boxAndChildren" presStyleCnt="0"/>
      <dgm:spPr/>
    </dgm:pt>
    <dgm:pt modelId="{C6A9324C-79D9-4BF4-9F92-6AE16017B796}" type="pres">
      <dgm:prSet presAssocID="{21D40658-5569-499C-85E1-4EBD61661848}" presName="parentTextBox" presStyleLbl="node1" presStyleIdx="0" presStyleCnt="3"/>
      <dgm:spPr/>
    </dgm:pt>
    <dgm:pt modelId="{E22C1455-EFA3-4C04-9AD4-3194AAD39B8B}" type="pres">
      <dgm:prSet presAssocID="{21D40658-5569-499C-85E1-4EBD61661848}" presName="entireBox" presStyleLbl="node1" presStyleIdx="0" presStyleCnt="3"/>
      <dgm:spPr/>
    </dgm:pt>
    <dgm:pt modelId="{2C22F7FE-D8B1-428C-B24B-B0838B0D815C}" type="pres">
      <dgm:prSet presAssocID="{21D40658-5569-499C-85E1-4EBD61661848}" presName="descendantBox" presStyleCnt="0"/>
      <dgm:spPr/>
    </dgm:pt>
    <dgm:pt modelId="{B8172A51-C1CB-4FF4-A56C-CF62E813FDB8}" type="pres">
      <dgm:prSet presAssocID="{2C12ECED-8382-49FF-B468-4C714D5C55FB}" presName="childTextBox" presStyleLbl="fgAccFollowNode1" presStyleIdx="0" presStyleCnt="3">
        <dgm:presLayoutVars>
          <dgm:bulletEnabled val="1"/>
        </dgm:presLayoutVars>
      </dgm:prSet>
      <dgm:spPr/>
    </dgm:pt>
    <dgm:pt modelId="{4A6D6569-3B42-4DA7-B678-D9084553CE63}" type="pres">
      <dgm:prSet presAssocID="{7B8691FF-7810-40DC-85D9-7D2691162CBC}" presName="sp" presStyleCnt="0"/>
      <dgm:spPr/>
    </dgm:pt>
    <dgm:pt modelId="{43484D62-A6D9-4E11-AFDE-5BE10CE046F9}" type="pres">
      <dgm:prSet presAssocID="{A87E945F-86F2-42EB-A2B4-A758398D4033}" presName="arrowAndChildren" presStyleCnt="0"/>
      <dgm:spPr/>
    </dgm:pt>
    <dgm:pt modelId="{A76522E9-3192-4C96-B0DC-739CF0C1EEB1}" type="pres">
      <dgm:prSet presAssocID="{A87E945F-86F2-42EB-A2B4-A758398D4033}" presName="parentTextArrow" presStyleLbl="node1" presStyleIdx="0" presStyleCnt="3"/>
      <dgm:spPr/>
    </dgm:pt>
    <dgm:pt modelId="{F243043A-7B06-4687-84B6-9B7A6132F8FD}" type="pres">
      <dgm:prSet presAssocID="{A87E945F-86F2-42EB-A2B4-A758398D4033}" presName="arrow" presStyleLbl="node1" presStyleIdx="1" presStyleCnt="3"/>
      <dgm:spPr/>
    </dgm:pt>
    <dgm:pt modelId="{A1967322-55DD-4912-8E18-81E380439E77}" type="pres">
      <dgm:prSet presAssocID="{A87E945F-86F2-42EB-A2B4-A758398D4033}" presName="descendantArrow" presStyleCnt="0"/>
      <dgm:spPr/>
    </dgm:pt>
    <dgm:pt modelId="{54F70030-93F0-4FC1-8918-D543DF71C9AD}" type="pres">
      <dgm:prSet presAssocID="{603292C1-8AD4-496B-87A1-3299F525DD05}" presName="childTextArrow" presStyleLbl="fgAccFollowNode1" presStyleIdx="1" presStyleCnt="3">
        <dgm:presLayoutVars>
          <dgm:bulletEnabled val="1"/>
        </dgm:presLayoutVars>
      </dgm:prSet>
      <dgm:spPr/>
    </dgm:pt>
    <dgm:pt modelId="{CA52CF74-D715-42AA-BA31-250CB1FD0C1F}" type="pres">
      <dgm:prSet presAssocID="{1FD98259-2D46-4D90-B322-A06862743342}" presName="sp" presStyleCnt="0"/>
      <dgm:spPr/>
    </dgm:pt>
    <dgm:pt modelId="{EF4E95DD-7681-4072-92EA-B522568876C5}" type="pres">
      <dgm:prSet presAssocID="{52CE1636-44CD-4FAD-9547-2522D7C003FC}" presName="arrowAndChildren" presStyleCnt="0"/>
      <dgm:spPr/>
    </dgm:pt>
    <dgm:pt modelId="{6D29932E-23FD-4040-94EB-2EA83BA2F862}" type="pres">
      <dgm:prSet presAssocID="{52CE1636-44CD-4FAD-9547-2522D7C003FC}" presName="parentTextArrow" presStyleLbl="node1" presStyleIdx="1" presStyleCnt="3"/>
      <dgm:spPr/>
    </dgm:pt>
    <dgm:pt modelId="{8D0B893B-4855-4860-85C9-ED7873DAB07A}" type="pres">
      <dgm:prSet presAssocID="{52CE1636-44CD-4FAD-9547-2522D7C003FC}" presName="arrow" presStyleLbl="node1" presStyleIdx="2" presStyleCnt="3"/>
      <dgm:spPr/>
    </dgm:pt>
    <dgm:pt modelId="{DCEFBE33-8054-4A58-95BC-68E33C68971A}" type="pres">
      <dgm:prSet presAssocID="{52CE1636-44CD-4FAD-9547-2522D7C003FC}" presName="descendantArrow" presStyleCnt="0"/>
      <dgm:spPr/>
    </dgm:pt>
    <dgm:pt modelId="{8B5207FE-7E34-4532-9A79-28A3C10E628F}" type="pres">
      <dgm:prSet presAssocID="{8AE81BC7-0AAA-41F3-8F0C-A9EA0E9A730F}" presName="childTextArrow" presStyleLbl="fgAccFollowNode1" presStyleIdx="2" presStyleCnt="3">
        <dgm:presLayoutVars>
          <dgm:bulletEnabled val="1"/>
        </dgm:presLayoutVars>
      </dgm:prSet>
      <dgm:spPr/>
    </dgm:pt>
  </dgm:ptLst>
  <dgm:cxnLst>
    <dgm:cxn modelId="{4DACFC0B-66BA-42D6-AC55-33D0D3E5D8C3}" type="presOf" srcId="{A87E945F-86F2-42EB-A2B4-A758398D4033}" destId="{F243043A-7B06-4687-84B6-9B7A6132F8FD}" srcOrd="1" destOrd="0" presId="urn:microsoft.com/office/officeart/2005/8/layout/process4"/>
    <dgm:cxn modelId="{ADA41B12-23B4-4FEB-A5BE-985DACF15BAD}" type="presOf" srcId="{2C12ECED-8382-49FF-B468-4C714D5C55FB}" destId="{B8172A51-C1CB-4FF4-A56C-CF62E813FDB8}" srcOrd="0" destOrd="0" presId="urn:microsoft.com/office/officeart/2005/8/layout/process4"/>
    <dgm:cxn modelId="{DB465B18-0160-4C6D-86E9-3CFFC2C1C7E0}" type="presOf" srcId="{52CE1636-44CD-4FAD-9547-2522D7C003FC}" destId="{6D29932E-23FD-4040-94EB-2EA83BA2F862}" srcOrd="0" destOrd="0" presId="urn:microsoft.com/office/officeart/2005/8/layout/process4"/>
    <dgm:cxn modelId="{BE338037-0C87-497F-94BD-0462B666C9EC}" type="presOf" srcId="{A87E945F-86F2-42EB-A2B4-A758398D4033}" destId="{A76522E9-3192-4C96-B0DC-739CF0C1EEB1}" srcOrd="0" destOrd="0" presId="urn:microsoft.com/office/officeart/2005/8/layout/process4"/>
    <dgm:cxn modelId="{CFCBEE3C-F224-474E-8BB1-2532A6829925}" srcId="{21D40658-5569-499C-85E1-4EBD61661848}" destId="{2C12ECED-8382-49FF-B468-4C714D5C55FB}" srcOrd="0" destOrd="0" parTransId="{BF77DD5C-D1A4-4D59-88F4-55E09F2EDD73}" sibTransId="{4F67710E-E2FE-4C21-93C1-41998F1490EB}"/>
    <dgm:cxn modelId="{AE5E205D-07A7-43A3-8429-F7DE8E1CC5B6}" type="presOf" srcId="{5F8E6DC8-8994-4908-9463-BC7989D7256A}" destId="{E73808CF-2A1A-4F9A-9DC4-3AAB58C2CC8B}" srcOrd="0" destOrd="0" presId="urn:microsoft.com/office/officeart/2005/8/layout/process4"/>
    <dgm:cxn modelId="{A38C486E-C856-4E8E-B147-620295A27F67}" srcId="{5F8E6DC8-8994-4908-9463-BC7989D7256A}" destId="{A87E945F-86F2-42EB-A2B4-A758398D4033}" srcOrd="1" destOrd="0" parTransId="{95757ED7-0824-4AE7-8419-AD010CB61EEA}" sibTransId="{7B8691FF-7810-40DC-85D9-7D2691162CBC}"/>
    <dgm:cxn modelId="{2C69E87D-34CE-4B2E-873C-E77F9883DAEA}" type="presOf" srcId="{21D40658-5569-499C-85E1-4EBD61661848}" destId="{E22C1455-EFA3-4C04-9AD4-3194AAD39B8B}" srcOrd="1" destOrd="0" presId="urn:microsoft.com/office/officeart/2005/8/layout/process4"/>
    <dgm:cxn modelId="{E773A79F-178D-4A2D-B1B5-8B90B4F63372}" type="presOf" srcId="{52CE1636-44CD-4FAD-9547-2522D7C003FC}" destId="{8D0B893B-4855-4860-85C9-ED7873DAB07A}" srcOrd="1" destOrd="0" presId="urn:microsoft.com/office/officeart/2005/8/layout/process4"/>
    <dgm:cxn modelId="{1B6721A4-5298-4BCA-A863-F489D6E92271}" srcId="{5F8E6DC8-8994-4908-9463-BC7989D7256A}" destId="{21D40658-5569-499C-85E1-4EBD61661848}" srcOrd="2" destOrd="0" parTransId="{23308742-4FB3-408B-A42A-D19BCD743267}" sibTransId="{37BD9DE2-B8D6-4774-9F68-F9ED47EDDA2C}"/>
    <dgm:cxn modelId="{08B3C3A8-202A-4E7E-9B5D-8A3F728E6699}" srcId="{5F8E6DC8-8994-4908-9463-BC7989D7256A}" destId="{52CE1636-44CD-4FAD-9547-2522D7C003FC}" srcOrd="0" destOrd="0" parTransId="{08619425-5E57-4B2A-AACB-F5A6BC51D3BE}" sibTransId="{1FD98259-2D46-4D90-B322-A06862743342}"/>
    <dgm:cxn modelId="{82D256B1-F6CB-4A4D-BC4F-6607FDCA4167}" srcId="{A87E945F-86F2-42EB-A2B4-A758398D4033}" destId="{603292C1-8AD4-496B-87A1-3299F525DD05}" srcOrd="0" destOrd="0" parTransId="{FB23785A-092E-4E7B-B011-C702CFC6B8EE}" sibTransId="{10204BF2-9570-4433-B61B-E0E2A2F51F98}"/>
    <dgm:cxn modelId="{BCA26FC5-FD2B-498B-8728-D02C38EECCE7}" type="presOf" srcId="{8AE81BC7-0AAA-41F3-8F0C-A9EA0E9A730F}" destId="{8B5207FE-7E34-4532-9A79-28A3C10E628F}" srcOrd="0" destOrd="0" presId="urn:microsoft.com/office/officeart/2005/8/layout/process4"/>
    <dgm:cxn modelId="{D0DD7CD2-9FDF-43F9-8CD0-5C7F2BEA1EBB}" type="presOf" srcId="{21D40658-5569-499C-85E1-4EBD61661848}" destId="{C6A9324C-79D9-4BF4-9F92-6AE16017B796}" srcOrd="0" destOrd="0" presId="urn:microsoft.com/office/officeart/2005/8/layout/process4"/>
    <dgm:cxn modelId="{68944ED3-15F2-4992-AB9B-93E49B66FA3E}" type="presOf" srcId="{603292C1-8AD4-496B-87A1-3299F525DD05}" destId="{54F70030-93F0-4FC1-8918-D543DF71C9AD}" srcOrd="0" destOrd="0" presId="urn:microsoft.com/office/officeart/2005/8/layout/process4"/>
    <dgm:cxn modelId="{A1622EEF-3667-45AD-B537-A453BE81D6D4}" srcId="{52CE1636-44CD-4FAD-9547-2522D7C003FC}" destId="{8AE81BC7-0AAA-41F3-8F0C-A9EA0E9A730F}" srcOrd="0" destOrd="0" parTransId="{8A3BF645-966C-4258-8A01-A6E735943391}" sibTransId="{02700551-9A60-4329-A0F2-4E8C08B3E8C0}"/>
    <dgm:cxn modelId="{CFEC5A87-2CDA-4836-B603-9EDA16E0944A}" type="presParOf" srcId="{E73808CF-2A1A-4F9A-9DC4-3AAB58C2CC8B}" destId="{F6453AF1-2A3B-43F8-B414-4C37F93D69FC}" srcOrd="0" destOrd="0" presId="urn:microsoft.com/office/officeart/2005/8/layout/process4"/>
    <dgm:cxn modelId="{D02D6514-D5AC-49A9-B702-AD79B260D2D9}" type="presParOf" srcId="{F6453AF1-2A3B-43F8-B414-4C37F93D69FC}" destId="{C6A9324C-79D9-4BF4-9F92-6AE16017B796}" srcOrd="0" destOrd="0" presId="urn:microsoft.com/office/officeart/2005/8/layout/process4"/>
    <dgm:cxn modelId="{B7F2604D-9A66-4EF8-A84C-7BEA1E148D51}" type="presParOf" srcId="{F6453AF1-2A3B-43F8-B414-4C37F93D69FC}" destId="{E22C1455-EFA3-4C04-9AD4-3194AAD39B8B}" srcOrd="1" destOrd="0" presId="urn:microsoft.com/office/officeart/2005/8/layout/process4"/>
    <dgm:cxn modelId="{A4519229-1BE1-4DD4-A235-02DB60A394ED}" type="presParOf" srcId="{F6453AF1-2A3B-43F8-B414-4C37F93D69FC}" destId="{2C22F7FE-D8B1-428C-B24B-B0838B0D815C}" srcOrd="2" destOrd="0" presId="urn:microsoft.com/office/officeart/2005/8/layout/process4"/>
    <dgm:cxn modelId="{26C0FAE3-49D1-4FA3-940E-06AE9B52C41F}" type="presParOf" srcId="{2C22F7FE-D8B1-428C-B24B-B0838B0D815C}" destId="{B8172A51-C1CB-4FF4-A56C-CF62E813FDB8}" srcOrd="0" destOrd="0" presId="urn:microsoft.com/office/officeart/2005/8/layout/process4"/>
    <dgm:cxn modelId="{88E010F8-09F4-4BD9-8A66-FDFFA7FA8825}" type="presParOf" srcId="{E73808CF-2A1A-4F9A-9DC4-3AAB58C2CC8B}" destId="{4A6D6569-3B42-4DA7-B678-D9084553CE63}" srcOrd="1" destOrd="0" presId="urn:microsoft.com/office/officeart/2005/8/layout/process4"/>
    <dgm:cxn modelId="{95D944F4-1B49-402F-9D23-B4B561C69EE7}" type="presParOf" srcId="{E73808CF-2A1A-4F9A-9DC4-3AAB58C2CC8B}" destId="{43484D62-A6D9-4E11-AFDE-5BE10CE046F9}" srcOrd="2" destOrd="0" presId="urn:microsoft.com/office/officeart/2005/8/layout/process4"/>
    <dgm:cxn modelId="{13F595DF-574D-4CD0-A212-24C14426A9D9}" type="presParOf" srcId="{43484D62-A6D9-4E11-AFDE-5BE10CE046F9}" destId="{A76522E9-3192-4C96-B0DC-739CF0C1EEB1}" srcOrd="0" destOrd="0" presId="urn:microsoft.com/office/officeart/2005/8/layout/process4"/>
    <dgm:cxn modelId="{1D6772E3-E6D0-4CEC-8B6D-F1206861DBBF}" type="presParOf" srcId="{43484D62-A6D9-4E11-AFDE-5BE10CE046F9}" destId="{F243043A-7B06-4687-84B6-9B7A6132F8FD}" srcOrd="1" destOrd="0" presId="urn:microsoft.com/office/officeart/2005/8/layout/process4"/>
    <dgm:cxn modelId="{CF4E3A63-2B48-4645-B60A-D4E343C0948B}" type="presParOf" srcId="{43484D62-A6D9-4E11-AFDE-5BE10CE046F9}" destId="{A1967322-55DD-4912-8E18-81E380439E77}" srcOrd="2" destOrd="0" presId="urn:microsoft.com/office/officeart/2005/8/layout/process4"/>
    <dgm:cxn modelId="{4CB9ACA2-87B4-4782-8945-71F46EC1182A}" type="presParOf" srcId="{A1967322-55DD-4912-8E18-81E380439E77}" destId="{54F70030-93F0-4FC1-8918-D543DF71C9AD}" srcOrd="0" destOrd="0" presId="urn:microsoft.com/office/officeart/2005/8/layout/process4"/>
    <dgm:cxn modelId="{EB3B9EC3-11DE-4FFB-86FE-7D6D302CBB43}" type="presParOf" srcId="{E73808CF-2A1A-4F9A-9DC4-3AAB58C2CC8B}" destId="{CA52CF74-D715-42AA-BA31-250CB1FD0C1F}" srcOrd="3" destOrd="0" presId="urn:microsoft.com/office/officeart/2005/8/layout/process4"/>
    <dgm:cxn modelId="{98B53F62-B0F2-491E-8274-10DC3F51FE4A}" type="presParOf" srcId="{E73808CF-2A1A-4F9A-9DC4-3AAB58C2CC8B}" destId="{EF4E95DD-7681-4072-92EA-B522568876C5}" srcOrd="4" destOrd="0" presId="urn:microsoft.com/office/officeart/2005/8/layout/process4"/>
    <dgm:cxn modelId="{20BF0995-3B2C-4D45-AFB7-804DDDA19434}" type="presParOf" srcId="{EF4E95DD-7681-4072-92EA-B522568876C5}" destId="{6D29932E-23FD-4040-94EB-2EA83BA2F862}" srcOrd="0" destOrd="0" presId="urn:microsoft.com/office/officeart/2005/8/layout/process4"/>
    <dgm:cxn modelId="{85C52E2F-DDB3-4E74-917D-A8D3BEA402A5}" type="presParOf" srcId="{EF4E95DD-7681-4072-92EA-B522568876C5}" destId="{8D0B893B-4855-4860-85C9-ED7873DAB07A}" srcOrd="1" destOrd="0" presId="urn:microsoft.com/office/officeart/2005/8/layout/process4"/>
    <dgm:cxn modelId="{42354D3B-432B-4E3E-AE8B-AFBE9C6FE074}" type="presParOf" srcId="{EF4E95DD-7681-4072-92EA-B522568876C5}" destId="{DCEFBE33-8054-4A58-95BC-68E33C68971A}" srcOrd="2" destOrd="0" presId="urn:microsoft.com/office/officeart/2005/8/layout/process4"/>
    <dgm:cxn modelId="{4672322A-F0E4-48F5-A1AA-3FD84CDC79FB}" type="presParOf" srcId="{DCEFBE33-8054-4A58-95BC-68E33C68971A}" destId="{8B5207FE-7E34-4532-9A79-28A3C10E628F}"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57BC586B-0B2C-455F-99B7-A61AF8DF799B}" type="doc">
      <dgm:prSet loTypeId="urn:microsoft.com/office/officeart/2005/8/layout/list1" loCatId="list" qsTypeId="urn:microsoft.com/office/officeart/2005/8/quickstyle/simple4" qsCatId="simple" csTypeId="urn:microsoft.com/office/officeart/2005/8/colors/accent0_3" csCatId="mainScheme" phldr="1"/>
      <dgm:spPr/>
      <dgm:t>
        <a:bodyPr/>
        <a:lstStyle/>
        <a:p>
          <a:endParaRPr lang="en-US"/>
        </a:p>
      </dgm:t>
    </dgm:pt>
    <dgm:pt modelId="{4C54B78C-0E9D-4067-BCA8-F49DC72D5BBA}">
      <dgm:prSet phldrT="[Text]" custT="1"/>
      <dgm:spPr/>
      <dgm:t>
        <a:bodyPr/>
        <a:lstStyle/>
        <a:p>
          <a:r>
            <a:rPr lang="en-US" sz="2800" dirty="0">
              <a:latin typeface="+mn-lt"/>
            </a:rPr>
            <a:t>Site</a:t>
          </a:r>
        </a:p>
      </dgm:t>
    </dgm:pt>
    <dgm:pt modelId="{ACA6A5D7-5AC8-46BE-BD8F-41B4C4E917C2}" type="parTrans" cxnId="{EA53C095-B8F4-4F77-A34B-D5C81738B5C9}">
      <dgm:prSet/>
      <dgm:spPr/>
      <dgm:t>
        <a:bodyPr/>
        <a:lstStyle/>
        <a:p>
          <a:endParaRPr lang="en-US">
            <a:latin typeface="+mn-lt"/>
          </a:endParaRPr>
        </a:p>
      </dgm:t>
    </dgm:pt>
    <dgm:pt modelId="{F474023F-588F-40FF-B5EA-6F2F227E96C9}" type="sibTrans" cxnId="{EA53C095-B8F4-4F77-A34B-D5C81738B5C9}">
      <dgm:prSet/>
      <dgm:spPr/>
      <dgm:t>
        <a:bodyPr/>
        <a:lstStyle/>
        <a:p>
          <a:endParaRPr lang="en-US">
            <a:latin typeface="+mn-lt"/>
          </a:endParaRPr>
        </a:p>
      </dgm:t>
    </dgm:pt>
    <dgm:pt modelId="{653AD1F1-A3E3-4067-9EF4-9866EB8950B7}">
      <dgm:prSet phldrT="[Text]" custT="1"/>
      <dgm:spPr/>
      <dgm:t>
        <a:bodyPr/>
        <a:lstStyle/>
        <a:p>
          <a:r>
            <a:rPr lang="en-US" sz="2800" dirty="0">
              <a:latin typeface="+mn-lt"/>
            </a:rPr>
            <a:t>Systemic</a:t>
          </a:r>
        </a:p>
      </dgm:t>
    </dgm:pt>
    <dgm:pt modelId="{B1135150-3D8E-47C1-9F6F-80E5BDFAD172}" type="parTrans" cxnId="{5058110F-ACC3-4C7A-B3F8-9D747F5B1D0B}">
      <dgm:prSet/>
      <dgm:spPr/>
      <dgm:t>
        <a:bodyPr/>
        <a:lstStyle/>
        <a:p>
          <a:endParaRPr lang="en-US">
            <a:latin typeface="+mn-lt"/>
          </a:endParaRPr>
        </a:p>
      </dgm:t>
    </dgm:pt>
    <dgm:pt modelId="{165546B4-4679-4F1D-90EB-2F9D6E1F29B8}" type="sibTrans" cxnId="{5058110F-ACC3-4C7A-B3F8-9D747F5B1D0B}">
      <dgm:prSet/>
      <dgm:spPr/>
      <dgm:t>
        <a:bodyPr/>
        <a:lstStyle/>
        <a:p>
          <a:endParaRPr lang="en-US">
            <a:latin typeface="+mn-lt"/>
          </a:endParaRPr>
        </a:p>
      </dgm:t>
    </dgm:pt>
    <dgm:pt modelId="{C375BAD1-2A42-40AB-8AA5-9193A890E3BD}">
      <dgm:prSet phldrT="[Text]" custT="1"/>
      <dgm:spPr/>
      <dgm:t>
        <a:bodyPr/>
        <a:lstStyle/>
        <a:p>
          <a:r>
            <a:rPr lang="en-US" sz="2800" dirty="0">
              <a:latin typeface="+mn-lt"/>
            </a:rPr>
            <a:t>System-wide</a:t>
          </a:r>
        </a:p>
      </dgm:t>
    </dgm:pt>
    <dgm:pt modelId="{99E582CD-0C53-4781-9834-D08B45AF4709}" type="parTrans" cxnId="{83356A33-C5E3-46EA-87E7-0D62165D0597}">
      <dgm:prSet/>
      <dgm:spPr/>
      <dgm:t>
        <a:bodyPr/>
        <a:lstStyle/>
        <a:p>
          <a:endParaRPr lang="en-US">
            <a:latin typeface="+mn-lt"/>
          </a:endParaRPr>
        </a:p>
      </dgm:t>
    </dgm:pt>
    <dgm:pt modelId="{FC5DFDC5-ADF9-4418-9F33-4920AFD9E10A}" type="sibTrans" cxnId="{83356A33-C5E3-46EA-87E7-0D62165D0597}">
      <dgm:prSet/>
      <dgm:spPr/>
      <dgm:t>
        <a:bodyPr/>
        <a:lstStyle/>
        <a:p>
          <a:endParaRPr lang="en-US">
            <a:latin typeface="+mn-lt"/>
          </a:endParaRPr>
        </a:p>
      </dgm:t>
    </dgm:pt>
    <dgm:pt modelId="{17FEBF96-FD35-4A78-972B-A009424A4EF4}">
      <dgm:prSet phldrT="[Text]"/>
      <dgm:spPr/>
      <dgm:t>
        <a:bodyPr/>
        <a:lstStyle/>
        <a:p>
          <a:r>
            <a:rPr lang="en-US" dirty="0">
              <a:latin typeface="+mn-lt"/>
            </a:rPr>
            <a:t>Targeting locations that show potential for safety improvement based on crash-based performance measure(s)</a:t>
          </a:r>
        </a:p>
      </dgm:t>
    </dgm:pt>
    <dgm:pt modelId="{BE820C4E-0960-4BED-8C3F-B126D357BD4E}" type="parTrans" cxnId="{036C8BCC-6179-4C28-97B6-A47F72CCBC9D}">
      <dgm:prSet/>
      <dgm:spPr/>
      <dgm:t>
        <a:bodyPr/>
        <a:lstStyle/>
        <a:p>
          <a:endParaRPr lang="en-US">
            <a:latin typeface="+mn-lt"/>
          </a:endParaRPr>
        </a:p>
      </dgm:t>
    </dgm:pt>
    <dgm:pt modelId="{B8A53D68-29FB-44DC-9D58-EFB1891D79F2}" type="sibTrans" cxnId="{036C8BCC-6179-4C28-97B6-A47F72CCBC9D}">
      <dgm:prSet/>
      <dgm:spPr/>
      <dgm:t>
        <a:bodyPr/>
        <a:lstStyle/>
        <a:p>
          <a:endParaRPr lang="en-US">
            <a:latin typeface="+mn-lt"/>
          </a:endParaRPr>
        </a:p>
      </dgm:t>
    </dgm:pt>
    <dgm:pt modelId="{4308E778-0B5D-4DF1-813D-B230DE69CE4C}">
      <dgm:prSet phldrT="[Text]"/>
      <dgm:spPr/>
      <dgm:t>
        <a:bodyPr/>
        <a:lstStyle/>
        <a:p>
          <a:r>
            <a:rPr lang="en-US" dirty="0">
              <a:latin typeface="+mn-lt"/>
            </a:rPr>
            <a:t>Targeting focus crash and facility types based on presence of risk factors</a:t>
          </a:r>
        </a:p>
      </dgm:t>
    </dgm:pt>
    <dgm:pt modelId="{F7654159-5A86-449A-BF37-C9C96B8DE128}" type="parTrans" cxnId="{4C34B773-6D8A-4D97-BB14-6ACF2DC72812}">
      <dgm:prSet/>
      <dgm:spPr/>
      <dgm:t>
        <a:bodyPr/>
        <a:lstStyle/>
        <a:p>
          <a:endParaRPr lang="en-US">
            <a:latin typeface="+mn-lt"/>
          </a:endParaRPr>
        </a:p>
      </dgm:t>
    </dgm:pt>
    <dgm:pt modelId="{F9008B33-B512-49C0-B5E1-E5547C229CC7}" type="sibTrans" cxnId="{4C34B773-6D8A-4D97-BB14-6ACF2DC72812}">
      <dgm:prSet/>
      <dgm:spPr/>
      <dgm:t>
        <a:bodyPr/>
        <a:lstStyle/>
        <a:p>
          <a:endParaRPr lang="en-US">
            <a:latin typeface="+mn-lt"/>
          </a:endParaRPr>
        </a:p>
      </dgm:t>
    </dgm:pt>
    <dgm:pt modelId="{FA960123-24AE-4B66-9FED-285D978AE677}">
      <dgm:prSet phldrT="[Text]"/>
      <dgm:spPr/>
      <dgm:t>
        <a:bodyPr/>
        <a:lstStyle/>
        <a:p>
          <a:r>
            <a:rPr lang="en-US" dirty="0">
              <a:latin typeface="+mn-lt"/>
            </a:rPr>
            <a:t>Treating a safety problem across the entire transportation network based on policy</a:t>
          </a:r>
        </a:p>
      </dgm:t>
    </dgm:pt>
    <dgm:pt modelId="{CEED6C81-BCA8-4407-9721-0C43621D0E67}" type="parTrans" cxnId="{638A3143-8203-4CF8-B35E-94A39B84397A}">
      <dgm:prSet/>
      <dgm:spPr/>
      <dgm:t>
        <a:bodyPr/>
        <a:lstStyle/>
        <a:p>
          <a:endParaRPr lang="en-US">
            <a:latin typeface="+mn-lt"/>
          </a:endParaRPr>
        </a:p>
      </dgm:t>
    </dgm:pt>
    <dgm:pt modelId="{0B810847-871D-487C-AF2A-A91BA543EAA2}" type="sibTrans" cxnId="{638A3143-8203-4CF8-B35E-94A39B84397A}">
      <dgm:prSet/>
      <dgm:spPr/>
      <dgm:t>
        <a:bodyPr/>
        <a:lstStyle/>
        <a:p>
          <a:endParaRPr lang="en-US">
            <a:latin typeface="+mn-lt"/>
          </a:endParaRPr>
        </a:p>
      </dgm:t>
    </dgm:pt>
    <dgm:pt modelId="{86E4CAB4-7350-4728-89D2-9B34B6C1256B}" type="pres">
      <dgm:prSet presAssocID="{57BC586B-0B2C-455F-99B7-A61AF8DF799B}" presName="linear" presStyleCnt="0">
        <dgm:presLayoutVars>
          <dgm:dir/>
          <dgm:animLvl val="lvl"/>
          <dgm:resizeHandles val="exact"/>
        </dgm:presLayoutVars>
      </dgm:prSet>
      <dgm:spPr/>
    </dgm:pt>
    <dgm:pt modelId="{2A41FB18-5A6D-446D-BEE5-33692E7B38DF}" type="pres">
      <dgm:prSet presAssocID="{4C54B78C-0E9D-4067-BCA8-F49DC72D5BBA}" presName="parentLin" presStyleCnt="0"/>
      <dgm:spPr/>
    </dgm:pt>
    <dgm:pt modelId="{4994AC0B-141B-4117-B81C-A55BC62AD968}" type="pres">
      <dgm:prSet presAssocID="{4C54B78C-0E9D-4067-BCA8-F49DC72D5BBA}" presName="parentLeftMargin" presStyleLbl="node1" presStyleIdx="0" presStyleCnt="3"/>
      <dgm:spPr/>
    </dgm:pt>
    <dgm:pt modelId="{529C1205-B1B4-4D1A-BA18-9346CF7E0492}" type="pres">
      <dgm:prSet presAssocID="{4C54B78C-0E9D-4067-BCA8-F49DC72D5BBA}" presName="parentText" presStyleLbl="node1" presStyleIdx="0" presStyleCnt="3">
        <dgm:presLayoutVars>
          <dgm:chMax val="0"/>
          <dgm:bulletEnabled val="1"/>
        </dgm:presLayoutVars>
      </dgm:prSet>
      <dgm:spPr/>
    </dgm:pt>
    <dgm:pt modelId="{42B58A01-1DBB-42DA-9186-D715BB7E5EFB}" type="pres">
      <dgm:prSet presAssocID="{4C54B78C-0E9D-4067-BCA8-F49DC72D5BBA}" presName="negativeSpace" presStyleCnt="0"/>
      <dgm:spPr/>
    </dgm:pt>
    <dgm:pt modelId="{E4D2B0EB-0DF7-4F2D-A0FC-E3308A73FC08}" type="pres">
      <dgm:prSet presAssocID="{4C54B78C-0E9D-4067-BCA8-F49DC72D5BBA}" presName="childText" presStyleLbl="conFgAcc1" presStyleIdx="0" presStyleCnt="3">
        <dgm:presLayoutVars>
          <dgm:bulletEnabled val="1"/>
        </dgm:presLayoutVars>
      </dgm:prSet>
      <dgm:spPr/>
    </dgm:pt>
    <dgm:pt modelId="{52D07470-948A-4709-924D-E523932E2E78}" type="pres">
      <dgm:prSet presAssocID="{F474023F-588F-40FF-B5EA-6F2F227E96C9}" presName="spaceBetweenRectangles" presStyleCnt="0"/>
      <dgm:spPr/>
    </dgm:pt>
    <dgm:pt modelId="{4084FCB8-DDDA-412B-9D23-9C1605FCCAC5}" type="pres">
      <dgm:prSet presAssocID="{653AD1F1-A3E3-4067-9EF4-9866EB8950B7}" presName="parentLin" presStyleCnt="0"/>
      <dgm:spPr/>
    </dgm:pt>
    <dgm:pt modelId="{25E904F4-235A-46F5-AF43-5C029B596CB2}" type="pres">
      <dgm:prSet presAssocID="{653AD1F1-A3E3-4067-9EF4-9866EB8950B7}" presName="parentLeftMargin" presStyleLbl="node1" presStyleIdx="0" presStyleCnt="3"/>
      <dgm:spPr/>
    </dgm:pt>
    <dgm:pt modelId="{BC19B258-351C-4E51-8524-2D28011721E7}" type="pres">
      <dgm:prSet presAssocID="{653AD1F1-A3E3-4067-9EF4-9866EB8950B7}" presName="parentText" presStyleLbl="node1" presStyleIdx="1" presStyleCnt="3">
        <dgm:presLayoutVars>
          <dgm:chMax val="0"/>
          <dgm:bulletEnabled val="1"/>
        </dgm:presLayoutVars>
      </dgm:prSet>
      <dgm:spPr/>
    </dgm:pt>
    <dgm:pt modelId="{C3124260-B9E5-46A2-84E0-9DE4FF5E6EAA}" type="pres">
      <dgm:prSet presAssocID="{653AD1F1-A3E3-4067-9EF4-9866EB8950B7}" presName="negativeSpace" presStyleCnt="0"/>
      <dgm:spPr/>
    </dgm:pt>
    <dgm:pt modelId="{9089E18B-AB5F-44DE-9C42-D231C4126DF6}" type="pres">
      <dgm:prSet presAssocID="{653AD1F1-A3E3-4067-9EF4-9866EB8950B7}" presName="childText" presStyleLbl="conFgAcc1" presStyleIdx="1" presStyleCnt="3">
        <dgm:presLayoutVars>
          <dgm:bulletEnabled val="1"/>
        </dgm:presLayoutVars>
      </dgm:prSet>
      <dgm:spPr/>
    </dgm:pt>
    <dgm:pt modelId="{23FDB753-87D1-435D-A063-CCB58AE302EA}" type="pres">
      <dgm:prSet presAssocID="{165546B4-4679-4F1D-90EB-2F9D6E1F29B8}" presName="spaceBetweenRectangles" presStyleCnt="0"/>
      <dgm:spPr/>
    </dgm:pt>
    <dgm:pt modelId="{C630239D-BE7A-452B-90C7-DBEC431D27DA}" type="pres">
      <dgm:prSet presAssocID="{C375BAD1-2A42-40AB-8AA5-9193A890E3BD}" presName="parentLin" presStyleCnt="0"/>
      <dgm:spPr/>
    </dgm:pt>
    <dgm:pt modelId="{5D5C26CA-CC59-4F5F-A420-E791E993E4B8}" type="pres">
      <dgm:prSet presAssocID="{C375BAD1-2A42-40AB-8AA5-9193A890E3BD}" presName="parentLeftMargin" presStyleLbl="node1" presStyleIdx="1" presStyleCnt="3"/>
      <dgm:spPr/>
    </dgm:pt>
    <dgm:pt modelId="{E301CB76-7B96-4BB3-BF29-2C0AA5FB5359}" type="pres">
      <dgm:prSet presAssocID="{C375BAD1-2A42-40AB-8AA5-9193A890E3BD}" presName="parentText" presStyleLbl="node1" presStyleIdx="2" presStyleCnt="3">
        <dgm:presLayoutVars>
          <dgm:chMax val="0"/>
          <dgm:bulletEnabled val="1"/>
        </dgm:presLayoutVars>
      </dgm:prSet>
      <dgm:spPr/>
    </dgm:pt>
    <dgm:pt modelId="{6CE87B7A-1BB6-473E-A9D7-F1FE53E59533}" type="pres">
      <dgm:prSet presAssocID="{C375BAD1-2A42-40AB-8AA5-9193A890E3BD}" presName="negativeSpace" presStyleCnt="0"/>
      <dgm:spPr/>
    </dgm:pt>
    <dgm:pt modelId="{862A18CC-827E-48A3-8D6E-9AF9A87D6EFC}" type="pres">
      <dgm:prSet presAssocID="{C375BAD1-2A42-40AB-8AA5-9193A890E3BD}" presName="childText" presStyleLbl="conFgAcc1" presStyleIdx="2" presStyleCnt="3">
        <dgm:presLayoutVars>
          <dgm:bulletEnabled val="1"/>
        </dgm:presLayoutVars>
      </dgm:prSet>
      <dgm:spPr/>
    </dgm:pt>
  </dgm:ptLst>
  <dgm:cxnLst>
    <dgm:cxn modelId="{5058110F-ACC3-4C7A-B3F8-9D747F5B1D0B}" srcId="{57BC586B-0B2C-455F-99B7-A61AF8DF799B}" destId="{653AD1F1-A3E3-4067-9EF4-9866EB8950B7}" srcOrd="1" destOrd="0" parTransId="{B1135150-3D8E-47C1-9F6F-80E5BDFAD172}" sibTransId="{165546B4-4679-4F1D-90EB-2F9D6E1F29B8}"/>
    <dgm:cxn modelId="{756A6113-5DFC-4626-863E-994B68402200}" type="presOf" srcId="{17FEBF96-FD35-4A78-972B-A009424A4EF4}" destId="{E4D2B0EB-0DF7-4F2D-A0FC-E3308A73FC08}" srcOrd="0" destOrd="0" presId="urn:microsoft.com/office/officeart/2005/8/layout/list1"/>
    <dgm:cxn modelId="{5932BE18-72E1-47DC-AF74-36012898D7BA}" type="presOf" srcId="{C375BAD1-2A42-40AB-8AA5-9193A890E3BD}" destId="{E301CB76-7B96-4BB3-BF29-2C0AA5FB5359}" srcOrd="1" destOrd="0" presId="urn:microsoft.com/office/officeart/2005/8/layout/list1"/>
    <dgm:cxn modelId="{83356A33-C5E3-46EA-87E7-0D62165D0597}" srcId="{57BC586B-0B2C-455F-99B7-A61AF8DF799B}" destId="{C375BAD1-2A42-40AB-8AA5-9193A890E3BD}" srcOrd="2" destOrd="0" parTransId="{99E582CD-0C53-4781-9834-D08B45AF4709}" sibTransId="{FC5DFDC5-ADF9-4418-9F33-4920AFD9E10A}"/>
    <dgm:cxn modelId="{909D1941-D1CA-4BBC-A4E1-9E47EB138A85}" type="presOf" srcId="{4308E778-0B5D-4DF1-813D-B230DE69CE4C}" destId="{9089E18B-AB5F-44DE-9C42-D231C4126DF6}" srcOrd="0" destOrd="0" presId="urn:microsoft.com/office/officeart/2005/8/layout/list1"/>
    <dgm:cxn modelId="{638A3143-8203-4CF8-B35E-94A39B84397A}" srcId="{C375BAD1-2A42-40AB-8AA5-9193A890E3BD}" destId="{FA960123-24AE-4B66-9FED-285D978AE677}" srcOrd="0" destOrd="0" parTransId="{CEED6C81-BCA8-4407-9721-0C43621D0E67}" sibTransId="{0B810847-871D-487C-AF2A-A91BA543EAA2}"/>
    <dgm:cxn modelId="{4C34B773-6D8A-4D97-BB14-6ACF2DC72812}" srcId="{653AD1F1-A3E3-4067-9EF4-9866EB8950B7}" destId="{4308E778-0B5D-4DF1-813D-B230DE69CE4C}" srcOrd="0" destOrd="0" parTransId="{F7654159-5A86-449A-BF37-C9C96B8DE128}" sibTransId="{F9008B33-B512-49C0-B5E1-E5547C229CC7}"/>
    <dgm:cxn modelId="{7C2A0082-2E96-4776-91B3-A1FE9116C611}" type="presOf" srcId="{4C54B78C-0E9D-4067-BCA8-F49DC72D5BBA}" destId="{4994AC0B-141B-4117-B81C-A55BC62AD968}" srcOrd="0" destOrd="0" presId="urn:microsoft.com/office/officeart/2005/8/layout/list1"/>
    <dgm:cxn modelId="{EA53C095-B8F4-4F77-A34B-D5C81738B5C9}" srcId="{57BC586B-0B2C-455F-99B7-A61AF8DF799B}" destId="{4C54B78C-0E9D-4067-BCA8-F49DC72D5BBA}" srcOrd="0" destOrd="0" parTransId="{ACA6A5D7-5AC8-46BE-BD8F-41B4C4E917C2}" sibTransId="{F474023F-588F-40FF-B5EA-6F2F227E96C9}"/>
    <dgm:cxn modelId="{9CD2ECA4-9E92-4E1A-8F20-2B95B3955781}" type="presOf" srcId="{4C54B78C-0E9D-4067-BCA8-F49DC72D5BBA}" destId="{529C1205-B1B4-4D1A-BA18-9346CF7E0492}" srcOrd="1" destOrd="0" presId="urn:microsoft.com/office/officeart/2005/8/layout/list1"/>
    <dgm:cxn modelId="{63EE79B1-9C97-4E4E-849F-5483DE12D568}" type="presOf" srcId="{FA960123-24AE-4B66-9FED-285D978AE677}" destId="{862A18CC-827E-48A3-8D6E-9AF9A87D6EFC}" srcOrd="0" destOrd="0" presId="urn:microsoft.com/office/officeart/2005/8/layout/list1"/>
    <dgm:cxn modelId="{C1A555B4-4FD9-4E56-8285-55DD39D9C5E1}" type="presOf" srcId="{C375BAD1-2A42-40AB-8AA5-9193A890E3BD}" destId="{5D5C26CA-CC59-4F5F-A420-E791E993E4B8}" srcOrd="0" destOrd="0" presId="urn:microsoft.com/office/officeart/2005/8/layout/list1"/>
    <dgm:cxn modelId="{3B339EC4-B659-4DE4-9ED9-C78492FF4394}" type="presOf" srcId="{653AD1F1-A3E3-4067-9EF4-9866EB8950B7}" destId="{BC19B258-351C-4E51-8524-2D28011721E7}" srcOrd="1" destOrd="0" presId="urn:microsoft.com/office/officeart/2005/8/layout/list1"/>
    <dgm:cxn modelId="{77AD3EC7-403E-4864-BDFB-C98AEC6A9D71}" type="presOf" srcId="{57BC586B-0B2C-455F-99B7-A61AF8DF799B}" destId="{86E4CAB4-7350-4728-89D2-9B34B6C1256B}" srcOrd="0" destOrd="0" presId="urn:microsoft.com/office/officeart/2005/8/layout/list1"/>
    <dgm:cxn modelId="{036C8BCC-6179-4C28-97B6-A47F72CCBC9D}" srcId="{4C54B78C-0E9D-4067-BCA8-F49DC72D5BBA}" destId="{17FEBF96-FD35-4A78-972B-A009424A4EF4}" srcOrd="0" destOrd="0" parTransId="{BE820C4E-0960-4BED-8C3F-B126D357BD4E}" sibTransId="{B8A53D68-29FB-44DC-9D58-EFB1891D79F2}"/>
    <dgm:cxn modelId="{AF2F15DD-E053-4406-81A5-147F7932AB16}" type="presOf" srcId="{653AD1F1-A3E3-4067-9EF4-9866EB8950B7}" destId="{25E904F4-235A-46F5-AF43-5C029B596CB2}" srcOrd="0" destOrd="0" presId="urn:microsoft.com/office/officeart/2005/8/layout/list1"/>
    <dgm:cxn modelId="{ACCF47C8-57E8-436C-BB78-1B3E1172D2C3}" type="presParOf" srcId="{86E4CAB4-7350-4728-89D2-9B34B6C1256B}" destId="{2A41FB18-5A6D-446D-BEE5-33692E7B38DF}" srcOrd="0" destOrd="0" presId="urn:microsoft.com/office/officeart/2005/8/layout/list1"/>
    <dgm:cxn modelId="{421ABF9C-B57A-4CBD-AFE0-BBFBEC27FA28}" type="presParOf" srcId="{2A41FB18-5A6D-446D-BEE5-33692E7B38DF}" destId="{4994AC0B-141B-4117-B81C-A55BC62AD968}" srcOrd="0" destOrd="0" presId="urn:microsoft.com/office/officeart/2005/8/layout/list1"/>
    <dgm:cxn modelId="{9AA4B418-E64D-4A97-8BEE-2650FB42A196}" type="presParOf" srcId="{2A41FB18-5A6D-446D-BEE5-33692E7B38DF}" destId="{529C1205-B1B4-4D1A-BA18-9346CF7E0492}" srcOrd="1" destOrd="0" presId="urn:microsoft.com/office/officeart/2005/8/layout/list1"/>
    <dgm:cxn modelId="{D2926614-5B32-401D-BF00-8B5DDCFFEE69}" type="presParOf" srcId="{86E4CAB4-7350-4728-89D2-9B34B6C1256B}" destId="{42B58A01-1DBB-42DA-9186-D715BB7E5EFB}" srcOrd="1" destOrd="0" presId="urn:microsoft.com/office/officeart/2005/8/layout/list1"/>
    <dgm:cxn modelId="{3C40CCE0-139C-4EA7-9E99-881DBACE1A86}" type="presParOf" srcId="{86E4CAB4-7350-4728-89D2-9B34B6C1256B}" destId="{E4D2B0EB-0DF7-4F2D-A0FC-E3308A73FC08}" srcOrd="2" destOrd="0" presId="urn:microsoft.com/office/officeart/2005/8/layout/list1"/>
    <dgm:cxn modelId="{C5F0FB37-4A20-455F-8959-E3F4558331DE}" type="presParOf" srcId="{86E4CAB4-7350-4728-89D2-9B34B6C1256B}" destId="{52D07470-948A-4709-924D-E523932E2E78}" srcOrd="3" destOrd="0" presId="urn:microsoft.com/office/officeart/2005/8/layout/list1"/>
    <dgm:cxn modelId="{6BB6842F-FF15-473C-8A2E-D56FB8A78172}" type="presParOf" srcId="{86E4CAB4-7350-4728-89D2-9B34B6C1256B}" destId="{4084FCB8-DDDA-412B-9D23-9C1605FCCAC5}" srcOrd="4" destOrd="0" presId="urn:microsoft.com/office/officeart/2005/8/layout/list1"/>
    <dgm:cxn modelId="{AB2D7026-B37B-45E3-A0C4-96B3600FFD8B}" type="presParOf" srcId="{4084FCB8-DDDA-412B-9D23-9C1605FCCAC5}" destId="{25E904F4-235A-46F5-AF43-5C029B596CB2}" srcOrd="0" destOrd="0" presId="urn:microsoft.com/office/officeart/2005/8/layout/list1"/>
    <dgm:cxn modelId="{3DB07A7A-DA49-4DF8-ADA1-52A3410D36F1}" type="presParOf" srcId="{4084FCB8-DDDA-412B-9D23-9C1605FCCAC5}" destId="{BC19B258-351C-4E51-8524-2D28011721E7}" srcOrd="1" destOrd="0" presId="urn:microsoft.com/office/officeart/2005/8/layout/list1"/>
    <dgm:cxn modelId="{5420B69B-FF80-4953-B6B6-1B6F43339849}" type="presParOf" srcId="{86E4CAB4-7350-4728-89D2-9B34B6C1256B}" destId="{C3124260-B9E5-46A2-84E0-9DE4FF5E6EAA}" srcOrd="5" destOrd="0" presId="urn:microsoft.com/office/officeart/2005/8/layout/list1"/>
    <dgm:cxn modelId="{DA6BD737-0202-4326-A632-474252C53981}" type="presParOf" srcId="{86E4CAB4-7350-4728-89D2-9B34B6C1256B}" destId="{9089E18B-AB5F-44DE-9C42-D231C4126DF6}" srcOrd="6" destOrd="0" presId="urn:microsoft.com/office/officeart/2005/8/layout/list1"/>
    <dgm:cxn modelId="{03290F54-EF74-4896-B6C1-647D0E87FC18}" type="presParOf" srcId="{86E4CAB4-7350-4728-89D2-9B34B6C1256B}" destId="{23FDB753-87D1-435D-A063-CCB58AE302EA}" srcOrd="7" destOrd="0" presId="urn:microsoft.com/office/officeart/2005/8/layout/list1"/>
    <dgm:cxn modelId="{D2CC5B13-4F04-4527-B905-2FF795ACEFC1}" type="presParOf" srcId="{86E4CAB4-7350-4728-89D2-9B34B6C1256B}" destId="{C630239D-BE7A-452B-90C7-DBEC431D27DA}" srcOrd="8" destOrd="0" presId="urn:microsoft.com/office/officeart/2005/8/layout/list1"/>
    <dgm:cxn modelId="{ACA44688-FAC4-42C1-9136-9DD3E918F96E}" type="presParOf" srcId="{C630239D-BE7A-452B-90C7-DBEC431D27DA}" destId="{5D5C26CA-CC59-4F5F-A420-E791E993E4B8}" srcOrd="0" destOrd="0" presId="urn:microsoft.com/office/officeart/2005/8/layout/list1"/>
    <dgm:cxn modelId="{0D046D3B-2482-43A5-AF43-1DFCFE555F1F}" type="presParOf" srcId="{C630239D-BE7A-452B-90C7-DBEC431D27DA}" destId="{E301CB76-7B96-4BB3-BF29-2C0AA5FB5359}" srcOrd="1" destOrd="0" presId="urn:microsoft.com/office/officeart/2005/8/layout/list1"/>
    <dgm:cxn modelId="{591675BF-3DB2-4027-8F6B-7EDCE9E4DB2B}" type="presParOf" srcId="{86E4CAB4-7350-4728-89D2-9B34B6C1256B}" destId="{6CE87B7A-1BB6-473E-A9D7-F1FE53E59533}" srcOrd="9" destOrd="0" presId="urn:microsoft.com/office/officeart/2005/8/layout/list1"/>
    <dgm:cxn modelId="{A001B987-476C-4702-B3C6-B9B30560BEFA}" type="presParOf" srcId="{86E4CAB4-7350-4728-89D2-9B34B6C1256B}" destId="{862A18CC-827E-48A3-8D6E-9AF9A87D6EFC}"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5AA659A-B060-40EB-ABD3-7455D42FF7C1}" type="doc">
      <dgm:prSet loTypeId="urn:microsoft.com/office/officeart/2005/8/layout/cycle3" loCatId="cycle" qsTypeId="urn:microsoft.com/office/officeart/2005/8/quickstyle/simple1" qsCatId="simple" csTypeId="urn:microsoft.com/office/officeart/2005/8/colors/accent0_3" csCatId="mainScheme" phldr="1"/>
      <dgm:spPr/>
      <dgm:t>
        <a:bodyPr/>
        <a:lstStyle/>
        <a:p>
          <a:endParaRPr lang="en-US"/>
        </a:p>
      </dgm:t>
    </dgm:pt>
    <dgm:pt modelId="{EF5F2FBD-D15D-4298-971D-3A0BABABE2B1}">
      <dgm:prSet phldrT="[Text]" custT="1"/>
      <dgm:spPr/>
      <dgm:t>
        <a:bodyPr/>
        <a:lstStyle/>
        <a:p>
          <a:r>
            <a:rPr lang="en-US" sz="1100" b="1" dirty="0">
              <a:latin typeface="Segoe UI" panose="020B0502040204020203" pitchFamily="34" charset="0"/>
              <a:ea typeface="Segoe UI" panose="020B0502040204020203" pitchFamily="34" charset="0"/>
              <a:cs typeface="Segoe UI" panose="020B0502040204020203" pitchFamily="34" charset="0"/>
            </a:rPr>
            <a:t>Network Screening</a:t>
          </a:r>
        </a:p>
      </dgm:t>
    </dgm:pt>
    <dgm:pt modelId="{165DB8FC-B50A-40A9-A003-D539945A3142}" type="parTrans" cxnId="{8C0F131C-973A-49B0-84D4-D3A7192E7C52}">
      <dgm:prSet/>
      <dgm:spPr/>
      <dgm:t>
        <a:bodyPr/>
        <a:lstStyle/>
        <a:p>
          <a:endParaRPr lang="en-US" sz="1100" b="1">
            <a:latin typeface="Segoe UI" panose="020B0502040204020203" pitchFamily="34" charset="0"/>
            <a:ea typeface="Segoe UI" panose="020B0502040204020203" pitchFamily="34" charset="0"/>
            <a:cs typeface="Segoe UI" panose="020B0502040204020203" pitchFamily="34" charset="0"/>
          </a:endParaRPr>
        </a:p>
      </dgm:t>
    </dgm:pt>
    <dgm:pt modelId="{6B1A8131-7D9C-4398-8A44-06B4E06EECC5}" type="sibTrans" cxnId="{8C0F131C-973A-49B0-84D4-D3A7192E7C52}">
      <dgm:prSet/>
      <dgm:spPr/>
      <dgm:t>
        <a:bodyPr/>
        <a:lstStyle/>
        <a:p>
          <a:endParaRPr lang="en-US" sz="1100" b="1">
            <a:latin typeface="Segoe UI" panose="020B0502040204020203" pitchFamily="34" charset="0"/>
            <a:ea typeface="Segoe UI" panose="020B0502040204020203" pitchFamily="34" charset="0"/>
            <a:cs typeface="Segoe UI" panose="020B0502040204020203" pitchFamily="34" charset="0"/>
          </a:endParaRPr>
        </a:p>
      </dgm:t>
      <dgm:extLst>
        <a:ext uri="{E40237B7-FDA0-4F09-8148-C483321AD2D9}">
          <dgm14:cNvPr xmlns:dgm14="http://schemas.microsoft.com/office/drawing/2010/diagram" id="0" name="" descr="Arrow in a circular loop"/>
        </a:ext>
      </dgm:extLst>
    </dgm:pt>
    <dgm:pt modelId="{98A74D18-5424-4152-8DD2-71E2E5E972EF}">
      <dgm:prSet phldrT="[Text]" custT="1"/>
      <dgm:spPr/>
      <dgm:t>
        <a:bodyPr/>
        <a:lstStyle/>
        <a:p>
          <a:r>
            <a:rPr lang="en-US" sz="1100" b="1">
              <a:latin typeface="Segoe UI" panose="020B0502040204020203" pitchFamily="34" charset="0"/>
              <a:ea typeface="Segoe UI" panose="020B0502040204020203" pitchFamily="34" charset="0"/>
              <a:cs typeface="Segoe UI" panose="020B0502040204020203" pitchFamily="34" charset="0"/>
            </a:rPr>
            <a:t>Diagnosis</a:t>
          </a:r>
          <a:endParaRPr lang="en-US" sz="1100" b="1" dirty="0">
            <a:latin typeface="Segoe UI" panose="020B0502040204020203" pitchFamily="34" charset="0"/>
            <a:ea typeface="Segoe UI" panose="020B0502040204020203" pitchFamily="34" charset="0"/>
            <a:cs typeface="Segoe UI" panose="020B0502040204020203" pitchFamily="34" charset="0"/>
          </a:endParaRPr>
        </a:p>
      </dgm:t>
    </dgm:pt>
    <dgm:pt modelId="{E4B0C6B0-F098-4700-918D-5504AE3EC3A4}" type="parTrans" cxnId="{65455C96-A34C-45D0-BD4D-F1C21418E056}">
      <dgm:prSet/>
      <dgm:spPr/>
      <dgm:t>
        <a:bodyPr/>
        <a:lstStyle/>
        <a:p>
          <a:endParaRPr lang="en-US" sz="1100" b="1">
            <a:latin typeface="Segoe UI" panose="020B0502040204020203" pitchFamily="34" charset="0"/>
            <a:ea typeface="Segoe UI" panose="020B0502040204020203" pitchFamily="34" charset="0"/>
            <a:cs typeface="Segoe UI" panose="020B0502040204020203" pitchFamily="34" charset="0"/>
          </a:endParaRPr>
        </a:p>
      </dgm:t>
    </dgm:pt>
    <dgm:pt modelId="{FBE8A4BD-1073-4C9C-B041-0336D1AC3C22}" type="sibTrans" cxnId="{65455C96-A34C-45D0-BD4D-F1C21418E056}">
      <dgm:prSet/>
      <dgm:spPr/>
      <dgm:t>
        <a:bodyPr/>
        <a:lstStyle/>
        <a:p>
          <a:endParaRPr lang="en-US" sz="1100" b="1">
            <a:latin typeface="Segoe UI" panose="020B0502040204020203" pitchFamily="34" charset="0"/>
            <a:ea typeface="Segoe UI" panose="020B0502040204020203" pitchFamily="34" charset="0"/>
            <a:cs typeface="Segoe UI" panose="020B0502040204020203" pitchFamily="34" charset="0"/>
          </a:endParaRPr>
        </a:p>
      </dgm:t>
    </dgm:pt>
    <dgm:pt modelId="{4803073D-22E5-4F29-839A-F0296E54B8D0}">
      <dgm:prSet phldrT="[Text]" custT="1"/>
      <dgm:spPr/>
      <dgm:t>
        <a:bodyPr/>
        <a:lstStyle/>
        <a:p>
          <a:r>
            <a:rPr lang="en-US" sz="1100" b="1">
              <a:latin typeface="Segoe UI" panose="020B0502040204020203" pitchFamily="34" charset="0"/>
              <a:ea typeface="Segoe UI" panose="020B0502040204020203" pitchFamily="34" charset="0"/>
              <a:cs typeface="Segoe UI" panose="020B0502040204020203" pitchFamily="34" charset="0"/>
            </a:rPr>
            <a:t>Countermeasure Selection</a:t>
          </a:r>
        </a:p>
      </dgm:t>
    </dgm:pt>
    <dgm:pt modelId="{3152EAC6-85EA-45F1-84CE-F8C45F0F5218}" type="parTrans" cxnId="{D7F28D56-4FB3-464F-96A3-71E56EC81F53}">
      <dgm:prSet/>
      <dgm:spPr/>
      <dgm:t>
        <a:bodyPr/>
        <a:lstStyle/>
        <a:p>
          <a:endParaRPr lang="en-US" sz="1100" b="1">
            <a:latin typeface="Segoe UI" panose="020B0502040204020203" pitchFamily="34" charset="0"/>
            <a:ea typeface="Segoe UI" panose="020B0502040204020203" pitchFamily="34" charset="0"/>
            <a:cs typeface="Segoe UI" panose="020B0502040204020203" pitchFamily="34" charset="0"/>
          </a:endParaRPr>
        </a:p>
      </dgm:t>
    </dgm:pt>
    <dgm:pt modelId="{C8021E61-1EB0-4C26-91CD-D533E93243EA}" type="sibTrans" cxnId="{D7F28D56-4FB3-464F-96A3-71E56EC81F53}">
      <dgm:prSet/>
      <dgm:spPr/>
      <dgm:t>
        <a:bodyPr/>
        <a:lstStyle/>
        <a:p>
          <a:endParaRPr lang="en-US" sz="1100" b="1">
            <a:latin typeface="Segoe UI" panose="020B0502040204020203" pitchFamily="34" charset="0"/>
            <a:ea typeface="Segoe UI" panose="020B0502040204020203" pitchFamily="34" charset="0"/>
            <a:cs typeface="Segoe UI" panose="020B0502040204020203" pitchFamily="34" charset="0"/>
          </a:endParaRPr>
        </a:p>
      </dgm:t>
    </dgm:pt>
    <dgm:pt modelId="{F0AB40EB-0FEB-468D-8049-497032ACF05C}">
      <dgm:prSet phldrT="[Text]" custT="1"/>
      <dgm:spPr/>
      <dgm:t>
        <a:bodyPr/>
        <a:lstStyle/>
        <a:p>
          <a:r>
            <a:rPr lang="en-US" sz="1100" b="1">
              <a:latin typeface="Segoe UI" panose="020B0502040204020203" pitchFamily="34" charset="0"/>
              <a:ea typeface="Segoe UI" panose="020B0502040204020203" pitchFamily="34" charset="0"/>
              <a:cs typeface="Segoe UI" panose="020B0502040204020203" pitchFamily="34" charset="0"/>
            </a:rPr>
            <a:t>Economic Appraisal</a:t>
          </a:r>
        </a:p>
      </dgm:t>
    </dgm:pt>
    <dgm:pt modelId="{BEC10A6E-4092-4168-9952-66D18E16F2E4}" type="parTrans" cxnId="{D8CA31FD-0586-48AC-B004-F3D914671F32}">
      <dgm:prSet/>
      <dgm:spPr/>
      <dgm:t>
        <a:bodyPr/>
        <a:lstStyle/>
        <a:p>
          <a:endParaRPr lang="en-US" sz="1100" b="1">
            <a:latin typeface="Segoe UI" panose="020B0502040204020203" pitchFamily="34" charset="0"/>
            <a:ea typeface="Segoe UI" panose="020B0502040204020203" pitchFamily="34" charset="0"/>
            <a:cs typeface="Segoe UI" panose="020B0502040204020203" pitchFamily="34" charset="0"/>
          </a:endParaRPr>
        </a:p>
      </dgm:t>
    </dgm:pt>
    <dgm:pt modelId="{3FD0DCCC-1942-4345-9239-95CC1E8F8575}" type="sibTrans" cxnId="{D8CA31FD-0586-48AC-B004-F3D914671F32}">
      <dgm:prSet/>
      <dgm:spPr/>
      <dgm:t>
        <a:bodyPr/>
        <a:lstStyle/>
        <a:p>
          <a:endParaRPr lang="en-US" sz="1100" b="1">
            <a:latin typeface="Segoe UI" panose="020B0502040204020203" pitchFamily="34" charset="0"/>
            <a:ea typeface="Segoe UI" panose="020B0502040204020203" pitchFamily="34" charset="0"/>
            <a:cs typeface="Segoe UI" panose="020B0502040204020203" pitchFamily="34" charset="0"/>
          </a:endParaRPr>
        </a:p>
      </dgm:t>
    </dgm:pt>
    <dgm:pt modelId="{F5E939FE-8020-45C9-8431-673EE02C68E8}">
      <dgm:prSet phldrT="[Text]" custT="1"/>
      <dgm:spPr/>
      <dgm:t>
        <a:bodyPr/>
        <a:lstStyle/>
        <a:p>
          <a:r>
            <a:rPr lang="en-US" sz="1100" b="1" dirty="0">
              <a:latin typeface="Segoe UI" panose="020B0502040204020203" pitchFamily="34" charset="0"/>
              <a:ea typeface="Segoe UI" panose="020B0502040204020203" pitchFamily="34" charset="0"/>
              <a:cs typeface="Segoe UI" panose="020B0502040204020203" pitchFamily="34" charset="0"/>
            </a:rPr>
            <a:t>Project Prioritization</a:t>
          </a:r>
        </a:p>
      </dgm:t>
    </dgm:pt>
    <dgm:pt modelId="{87C787D3-9DF8-4ED6-8C5B-CF3983053C2A}" type="parTrans" cxnId="{AD434B0F-43A0-4F4F-870A-2CB96D3BF500}">
      <dgm:prSet/>
      <dgm:spPr/>
      <dgm:t>
        <a:bodyPr/>
        <a:lstStyle/>
        <a:p>
          <a:endParaRPr lang="en-US" sz="1100" b="1">
            <a:latin typeface="Segoe UI" panose="020B0502040204020203" pitchFamily="34" charset="0"/>
            <a:ea typeface="Segoe UI" panose="020B0502040204020203" pitchFamily="34" charset="0"/>
            <a:cs typeface="Segoe UI" panose="020B0502040204020203" pitchFamily="34" charset="0"/>
          </a:endParaRPr>
        </a:p>
      </dgm:t>
    </dgm:pt>
    <dgm:pt modelId="{51803D77-E5B0-441F-AAA1-4904E541C1AB}" type="sibTrans" cxnId="{AD434B0F-43A0-4F4F-870A-2CB96D3BF500}">
      <dgm:prSet/>
      <dgm:spPr/>
      <dgm:t>
        <a:bodyPr/>
        <a:lstStyle/>
        <a:p>
          <a:endParaRPr lang="en-US" sz="1100" b="1">
            <a:latin typeface="Segoe UI" panose="020B0502040204020203" pitchFamily="34" charset="0"/>
            <a:ea typeface="Segoe UI" panose="020B0502040204020203" pitchFamily="34" charset="0"/>
            <a:cs typeface="Segoe UI" panose="020B0502040204020203" pitchFamily="34" charset="0"/>
          </a:endParaRPr>
        </a:p>
      </dgm:t>
    </dgm:pt>
    <dgm:pt modelId="{1D1B0BCA-394C-4E82-90CD-DC6F3D3C023A}">
      <dgm:prSet phldrT="[Text]" custT="1"/>
      <dgm:spPr/>
      <dgm:t>
        <a:bodyPr/>
        <a:lstStyle/>
        <a:p>
          <a:r>
            <a:rPr lang="en-US" sz="1100" b="1">
              <a:latin typeface="Segoe UI" panose="020B0502040204020203" pitchFamily="34" charset="0"/>
              <a:ea typeface="Segoe UI" panose="020B0502040204020203" pitchFamily="34" charset="0"/>
              <a:cs typeface="Segoe UI" panose="020B0502040204020203" pitchFamily="34" charset="0"/>
            </a:rPr>
            <a:t>Safety Effectiveness Evaluation</a:t>
          </a:r>
        </a:p>
      </dgm:t>
    </dgm:pt>
    <dgm:pt modelId="{8CECA565-AA0E-441E-86AD-016422D1C17B}" type="parTrans" cxnId="{79393C97-7D4A-4379-9E9E-9E8A284B6341}">
      <dgm:prSet/>
      <dgm:spPr/>
      <dgm:t>
        <a:bodyPr/>
        <a:lstStyle/>
        <a:p>
          <a:endParaRPr lang="en-US" sz="1100" b="1">
            <a:latin typeface="Segoe UI" panose="020B0502040204020203" pitchFamily="34" charset="0"/>
            <a:ea typeface="Segoe UI" panose="020B0502040204020203" pitchFamily="34" charset="0"/>
            <a:cs typeface="Segoe UI" panose="020B0502040204020203" pitchFamily="34" charset="0"/>
          </a:endParaRPr>
        </a:p>
      </dgm:t>
    </dgm:pt>
    <dgm:pt modelId="{BEA33E4B-77C6-4A52-83E1-4A4DC5003115}" type="sibTrans" cxnId="{79393C97-7D4A-4379-9E9E-9E8A284B6341}">
      <dgm:prSet/>
      <dgm:spPr/>
      <dgm:t>
        <a:bodyPr/>
        <a:lstStyle/>
        <a:p>
          <a:endParaRPr lang="en-US" sz="1100" b="1">
            <a:latin typeface="Segoe UI" panose="020B0502040204020203" pitchFamily="34" charset="0"/>
            <a:ea typeface="Segoe UI" panose="020B0502040204020203" pitchFamily="34" charset="0"/>
            <a:cs typeface="Segoe UI" panose="020B0502040204020203" pitchFamily="34" charset="0"/>
          </a:endParaRPr>
        </a:p>
      </dgm:t>
    </dgm:pt>
    <dgm:pt modelId="{1808A4C6-F4C2-478D-9C40-56DB9246A191}" type="pres">
      <dgm:prSet presAssocID="{75AA659A-B060-40EB-ABD3-7455D42FF7C1}" presName="Name0" presStyleCnt="0">
        <dgm:presLayoutVars>
          <dgm:dir/>
          <dgm:resizeHandles val="exact"/>
        </dgm:presLayoutVars>
      </dgm:prSet>
      <dgm:spPr/>
    </dgm:pt>
    <dgm:pt modelId="{03165EFB-78BB-4A14-A6E8-DD444217FF8D}" type="pres">
      <dgm:prSet presAssocID="{75AA659A-B060-40EB-ABD3-7455D42FF7C1}" presName="cycle" presStyleCnt="0"/>
      <dgm:spPr/>
    </dgm:pt>
    <dgm:pt modelId="{42C96B02-1EDD-47C4-A4DC-5C43D89F479C}" type="pres">
      <dgm:prSet presAssocID="{EF5F2FBD-D15D-4298-971D-3A0BABABE2B1}" presName="nodeFirstNode" presStyleLbl="node1" presStyleIdx="0" presStyleCnt="6" custScaleX="114481" custScaleY="114481">
        <dgm:presLayoutVars>
          <dgm:bulletEnabled val="1"/>
        </dgm:presLayoutVars>
      </dgm:prSet>
      <dgm:spPr/>
    </dgm:pt>
    <dgm:pt modelId="{4C7D90B2-0123-47E7-9DF5-D173E4E748ED}" type="pres">
      <dgm:prSet presAssocID="{6B1A8131-7D9C-4398-8A44-06B4E06EECC5}" presName="sibTransFirstNode" presStyleLbl="bgShp" presStyleIdx="0" presStyleCnt="1"/>
      <dgm:spPr/>
    </dgm:pt>
    <dgm:pt modelId="{73322166-6B28-4219-BBCA-9EE847149709}" type="pres">
      <dgm:prSet presAssocID="{98A74D18-5424-4152-8DD2-71E2E5E972EF}" presName="nodeFollowingNodes" presStyleLbl="node1" presStyleIdx="1" presStyleCnt="6" custScaleX="114481" custScaleY="114481" custRadScaleRad="93164" custRadScaleInc="16273">
        <dgm:presLayoutVars>
          <dgm:bulletEnabled val="1"/>
        </dgm:presLayoutVars>
      </dgm:prSet>
      <dgm:spPr/>
    </dgm:pt>
    <dgm:pt modelId="{3EB103F7-5D74-4ED2-A41F-10E67471B01B}" type="pres">
      <dgm:prSet presAssocID="{4803073D-22E5-4F29-839A-F0296E54B8D0}" presName="nodeFollowingNodes" presStyleLbl="node1" presStyleIdx="2" presStyleCnt="6" custScaleX="114481" custScaleY="114481" custRadScaleRad="95326" custRadScaleInc="-10300">
        <dgm:presLayoutVars>
          <dgm:bulletEnabled val="1"/>
        </dgm:presLayoutVars>
      </dgm:prSet>
      <dgm:spPr/>
    </dgm:pt>
    <dgm:pt modelId="{7696A21A-87DE-4E79-BDFD-CA4FAC5677EF}" type="pres">
      <dgm:prSet presAssocID="{F0AB40EB-0FEB-468D-8049-497032ACF05C}" presName="nodeFollowingNodes" presStyleLbl="node1" presStyleIdx="3" presStyleCnt="6" custScaleX="114481" custScaleY="114481">
        <dgm:presLayoutVars>
          <dgm:bulletEnabled val="1"/>
        </dgm:presLayoutVars>
      </dgm:prSet>
      <dgm:spPr/>
    </dgm:pt>
    <dgm:pt modelId="{CEABB692-9D9D-42C7-88FA-51E5B19B02C8}" type="pres">
      <dgm:prSet presAssocID="{F5E939FE-8020-45C9-8431-673EE02C68E8}" presName="nodeFollowingNodes" presStyleLbl="node1" presStyleIdx="4" presStyleCnt="6" custScaleX="114481" custScaleY="114481" custRadScaleRad="95326" custRadScaleInc="10300">
        <dgm:presLayoutVars>
          <dgm:bulletEnabled val="1"/>
        </dgm:presLayoutVars>
      </dgm:prSet>
      <dgm:spPr/>
    </dgm:pt>
    <dgm:pt modelId="{0BB083CD-F064-479C-A175-DF96C56231DC}" type="pres">
      <dgm:prSet presAssocID="{1D1B0BCA-394C-4E82-90CD-DC6F3D3C023A}" presName="nodeFollowingNodes" presStyleLbl="node1" presStyleIdx="5" presStyleCnt="6" custScaleX="114481" custScaleY="114481" custRadScaleRad="93164" custRadScaleInc="-16273">
        <dgm:presLayoutVars>
          <dgm:bulletEnabled val="1"/>
        </dgm:presLayoutVars>
      </dgm:prSet>
      <dgm:spPr/>
    </dgm:pt>
  </dgm:ptLst>
  <dgm:cxnLst>
    <dgm:cxn modelId="{AD434B0F-43A0-4F4F-870A-2CB96D3BF500}" srcId="{75AA659A-B060-40EB-ABD3-7455D42FF7C1}" destId="{F5E939FE-8020-45C9-8431-673EE02C68E8}" srcOrd="4" destOrd="0" parTransId="{87C787D3-9DF8-4ED6-8C5B-CF3983053C2A}" sibTransId="{51803D77-E5B0-441F-AAA1-4904E541C1AB}"/>
    <dgm:cxn modelId="{E7B04E15-97DA-4170-9E73-08D4E7A6A762}" type="presOf" srcId="{F0AB40EB-0FEB-468D-8049-497032ACF05C}" destId="{7696A21A-87DE-4E79-BDFD-CA4FAC5677EF}" srcOrd="0" destOrd="0" presId="urn:microsoft.com/office/officeart/2005/8/layout/cycle3"/>
    <dgm:cxn modelId="{8C0F131C-973A-49B0-84D4-D3A7192E7C52}" srcId="{75AA659A-B060-40EB-ABD3-7455D42FF7C1}" destId="{EF5F2FBD-D15D-4298-971D-3A0BABABE2B1}" srcOrd="0" destOrd="0" parTransId="{165DB8FC-B50A-40A9-A003-D539945A3142}" sibTransId="{6B1A8131-7D9C-4398-8A44-06B4E06EECC5}"/>
    <dgm:cxn modelId="{769C532F-3D55-442E-A606-E6C1204B7162}" type="presOf" srcId="{EF5F2FBD-D15D-4298-971D-3A0BABABE2B1}" destId="{42C96B02-1EDD-47C4-A4DC-5C43D89F479C}" srcOrd="0" destOrd="0" presId="urn:microsoft.com/office/officeart/2005/8/layout/cycle3"/>
    <dgm:cxn modelId="{DEC89A3C-69C7-4C55-9049-E228F5C417DE}" type="presOf" srcId="{75AA659A-B060-40EB-ABD3-7455D42FF7C1}" destId="{1808A4C6-F4C2-478D-9C40-56DB9246A191}" srcOrd="0" destOrd="0" presId="urn:microsoft.com/office/officeart/2005/8/layout/cycle3"/>
    <dgm:cxn modelId="{F22CB565-DF5B-4634-AAFD-82C5B983EA6A}" type="presOf" srcId="{4803073D-22E5-4F29-839A-F0296E54B8D0}" destId="{3EB103F7-5D74-4ED2-A41F-10E67471B01B}" srcOrd="0" destOrd="0" presId="urn:microsoft.com/office/officeart/2005/8/layout/cycle3"/>
    <dgm:cxn modelId="{D7F28D56-4FB3-464F-96A3-71E56EC81F53}" srcId="{75AA659A-B060-40EB-ABD3-7455D42FF7C1}" destId="{4803073D-22E5-4F29-839A-F0296E54B8D0}" srcOrd="2" destOrd="0" parTransId="{3152EAC6-85EA-45F1-84CE-F8C45F0F5218}" sibTransId="{C8021E61-1EB0-4C26-91CD-D533E93243EA}"/>
    <dgm:cxn modelId="{B4398F56-9D9F-4279-A5B5-039988704787}" type="presOf" srcId="{1D1B0BCA-394C-4E82-90CD-DC6F3D3C023A}" destId="{0BB083CD-F064-479C-A175-DF96C56231DC}" srcOrd="0" destOrd="0" presId="urn:microsoft.com/office/officeart/2005/8/layout/cycle3"/>
    <dgm:cxn modelId="{DBA4268D-9D3D-46C2-8B98-93D5BFEA8FE4}" type="presOf" srcId="{6B1A8131-7D9C-4398-8A44-06B4E06EECC5}" destId="{4C7D90B2-0123-47E7-9DF5-D173E4E748ED}" srcOrd="0" destOrd="0" presId="urn:microsoft.com/office/officeart/2005/8/layout/cycle3"/>
    <dgm:cxn modelId="{65455C96-A34C-45D0-BD4D-F1C21418E056}" srcId="{75AA659A-B060-40EB-ABD3-7455D42FF7C1}" destId="{98A74D18-5424-4152-8DD2-71E2E5E972EF}" srcOrd="1" destOrd="0" parTransId="{E4B0C6B0-F098-4700-918D-5504AE3EC3A4}" sibTransId="{FBE8A4BD-1073-4C9C-B041-0336D1AC3C22}"/>
    <dgm:cxn modelId="{79393C97-7D4A-4379-9E9E-9E8A284B6341}" srcId="{75AA659A-B060-40EB-ABD3-7455D42FF7C1}" destId="{1D1B0BCA-394C-4E82-90CD-DC6F3D3C023A}" srcOrd="5" destOrd="0" parTransId="{8CECA565-AA0E-441E-86AD-016422D1C17B}" sibTransId="{BEA33E4B-77C6-4A52-83E1-4A4DC5003115}"/>
    <dgm:cxn modelId="{1A3FE2A3-D43A-449C-A343-02DFF9A3777B}" type="presOf" srcId="{98A74D18-5424-4152-8DD2-71E2E5E972EF}" destId="{73322166-6B28-4219-BBCA-9EE847149709}" srcOrd="0" destOrd="0" presId="urn:microsoft.com/office/officeart/2005/8/layout/cycle3"/>
    <dgm:cxn modelId="{4A2C59FA-73E3-4897-9E27-36E709C7C674}" type="presOf" srcId="{F5E939FE-8020-45C9-8431-673EE02C68E8}" destId="{CEABB692-9D9D-42C7-88FA-51E5B19B02C8}" srcOrd="0" destOrd="0" presId="urn:microsoft.com/office/officeart/2005/8/layout/cycle3"/>
    <dgm:cxn modelId="{D8CA31FD-0586-48AC-B004-F3D914671F32}" srcId="{75AA659A-B060-40EB-ABD3-7455D42FF7C1}" destId="{F0AB40EB-0FEB-468D-8049-497032ACF05C}" srcOrd="3" destOrd="0" parTransId="{BEC10A6E-4092-4168-9952-66D18E16F2E4}" sibTransId="{3FD0DCCC-1942-4345-9239-95CC1E8F8575}"/>
    <dgm:cxn modelId="{05FC2802-A01C-4E89-AFE0-E7E6F254E6AB}" type="presParOf" srcId="{1808A4C6-F4C2-478D-9C40-56DB9246A191}" destId="{03165EFB-78BB-4A14-A6E8-DD444217FF8D}" srcOrd="0" destOrd="0" presId="urn:microsoft.com/office/officeart/2005/8/layout/cycle3"/>
    <dgm:cxn modelId="{6F4D9245-C400-46AB-97DE-0374111304AB}" type="presParOf" srcId="{03165EFB-78BB-4A14-A6E8-DD444217FF8D}" destId="{42C96B02-1EDD-47C4-A4DC-5C43D89F479C}" srcOrd="0" destOrd="0" presId="urn:microsoft.com/office/officeart/2005/8/layout/cycle3"/>
    <dgm:cxn modelId="{0B58C33B-FF77-4700-B253-D86123530D7F}" type="presParOf" srcId="{03165EFB-78BB-4A14-A6E8-DD444217FF8D}" destId="{4C7D90B2-0123-47E7-9DF5-D173E4E748ED}" srcOrd="1" destOrd="0" presId="urn:microsoft.com/office/officeart/2005/8/layout/cycle3"/>
    <dgm:cxn modelId="{DFED38BD-2C7D-4FA8-9255-33CA52C9890A}" type="presParOf" srcId="{03165EFB-78BB-4A14-A6E8-DD444217FF8D}" destId="{73322166-6B28-4219-BBCA-9EE847149709}" srcOrd="2" destOrd="0" presId="urn:microsoft.com/office/officeart/2005/8/layout/cycle3"/>
    <dgm:cxn modelId="{B3607011-9434-4DA9-9106-152024C4A846}" type="presParOf" srcId="{03165EFB-78BB-4A14-A6E8-DD444217FF8D}" destId="{3EB103F7-5D74-4ED2-A41F-10E67471B01B}" srcOrd="3" destOrd="0" presId="urn:microsoft.com/office/officeart/2005/8/layout/cycle3"/>
    <dgm:cxn modelId="{1C9EDDBA-9FAF-4FDC-8663-4AF95BCE7BE9}" type="presParOf" srcId="{03165EFB-78BB-4A14-A6E8-DD444217FF8D}" destId="{7696A21A-87DE-4E79-BDFD-CA4FAC5677EF}" srcOrd="4" destOrd="0" presId="urn:microsoft.com/office/officeart/2005/8/layout/cycle3"/>
    <dgm:cxn modelId="{763F9D80-A9A1-4062-A037-25016FADE9FB}" type="presParOf" srcId="{03165EFB-78BB-4A14-A6E8-DD444217FF8D}" destId="{CEABB692-9D9D-42C7-88FA-51E5B19B02C8}" srcOrd="5" destOrd="0" presId="urn:microsoft.com/office/officeart/2005/8/layout/cycle3"/>
    <dgm:cxn modelId="{735F4A42-747E-4359-A171-F0D59DB77BB6}" type="presParOf" srcId="{03165EFB-78BB-4A14-A6E8-DD444217FF8D}" destId="{0BB083CD-F064-479C-A175-DF96C56231DC}" srcOrd="6" destOrd="0" presId="urn:microsoft.com/office/officeart/2005/8/layout/cycle3"/>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DFDEB2-9F01-4E22-9D17-5C0B0D5C1292}">
      <dsp:nvSpPr>
        <dsp:cNvPr id="0" name=""/>
        <dsp:cNvSpPr/>
      </dsp:nvSpPr>
      <dsp:spPr>
        <a:xfrm rot="5400000">
          <a:off x="4740826" y="-1713487"/>
          <a:ext cx="723404" cy="4334991"/>
        </a:xfrm>
        <a:prstGeom prst="round2SameRect">
          <a:avLst/>
        </a:prstGeom>
        <a:solidFill>
          <a:schemeClr val="bg2">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US" sz="1400" kern="1200" dirty="0"/>
            <a:t>How many fatalities and serious injuries are occurring in my area?</a:t>
          </a:r>
        </a:p>
        <a:p>
          <a:pPr marL="114300" lvl="1" indent="-114300" algn="l" defTabSz="622300">
            <a:lnSpc>
              <a:spcPct val="90000"/>
            </a:lnSpc>
            <a:spcBef>
              <a:spcPct val="0"/>
            </a:spcBef>
            <a:spcAft>
              <a:spcPct val="15000"/>
            </a:spcAft>
            <a:buChar char="•"/>
          </a:pPr>
          <a:r>
            <a:rPr lang="en-US" sz="1400" kern="1200" dirty="0"/>
            <a:t>How does this compare to other areas?</a:t>
          </a:r>
        </a:p>
      </dsp:txBody>
      <dsp:txXfrm rot="-5400000">
        <a:off x="2935033" y="127620"/>
        <a:ext cx="4299677" cy="652776"/>
      </dsp:txXfrm>
    </dsp:sp>
    <dsp:sp modelId="{1AE38EC4-D945-459D-8C67-51D899339EC8}">
      <dsp:nvSpPr>
        <dsp:cNvPr id="0" name=""/>
        <dsp:cNvSpPr/>
      </dsp:nvSpPr>
      <dsp:spPr>
        <a:xfrm>
          <a:off x="571492" y="1880"/>
          <a:ext cx="2363539" cy="904255"/>
        </a:xfrm>
        <a:prstGeom prst="roundRect">
          <a:avLst/>
        </a:prstGeom>
        <a:solidFill>
          <a:schemeClr val="tx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n-US" sz="2000" kern="1200" dirty="0"/>
            <a:t>Benchmarking</a:t>
          </a:r>
        </a:p>
      </dsp:txBody>
      <dsp:txXfrm>
        <a:off x="615634" y="46022"/>
        <a:ext cx="2275255" cy="815971"/>
      </dsp:txXfrm>
    </dsp:sp>
    <dsp:sp modelId="{D9BEF986-131B-429E-9E71-4CCCF392F7A8}">
      <dsp:nvSpPr>
        <dsp:cNvPr id="0" name=""/>
        <dsp:cNvSpPr/>
      </dsp:nvSpPr>
      <dsp:spPr>
        <a:xfrm rot="5400000">
          <a:off x="4740826" y="-764019"/>
          <a:ext cx="723404" cy="4334991"/>
        </a:xfrm>
        <a:prstGeom prst="round2SameRect">
          <a:avLst/>
        </a:prstGeom>
        <a:solidFill>
          <a:schemeClr val="bg2">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US" sz="1400" kern="1200" dirty="0"/>
            <a:t>What locations (intersections or segments) show the most potential for safety improvement? </a:t>
          </a:r>
        </a:p>
      </dsp:txBody>
      <dsp:txXfrm rot="-5400000">
        <a:off x="2935033" y="1077088"/>
        <a:ext cx="4299677" cy="652776"/>
      </dsp:txXfrm>
    </dsp:sp>
    <dsp:sp modelId="{39CD5FEF-88FD-4FFC-8BA7-FEEE638C2EF2}">
      <dsp:nvSpPr>
        <dsp:cNvPr id="0" name=""/>
        <dsp:cNvSpPr/>
      </dsp:nvSpPr>
      <dsp:spPr>
        <a:xfrm>
          <a:off x="571492" y="951348"/>
          <a:ext cx="2363539" cy="904255"/>
        </a:xfrm>
        <a:prstGeom prst="roundRect">
          <a:avLst/>
        </a:prstGeom>
        <a:solidFill>
          <a:schemeClr val="tx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n-US" sz="2000" kern="1200" dirty="0"/>
            <a:t>Sites for Safety Improvement</a:t>
          </a:r>
        </a:p>
      </dsp:txBody>
      <dsp:txXfrm>
        <a:off x="615634" y="995490"/>
        <a:ext cx="2275255" cy="815971"/>
      </dsp:txXfrm>
    </dsp:sp>
    <dsp:sp modelId="{5291BCC7-4A6F-4486-AD7E-EF596616886F}">
      <dsp:nvSpPr>
        <dsp:cNvPr id="0" name=""/>
        <dsp:cNvSpPr/>
      </dsp:nvSpPr>
      <dsp:spPr>
        <a:xfrm rot="5400000">
          <a:off x="4740826" y="185449"/>
          <a:ext cx="723404" cy="4334991"/>
        </a:xfrm>
        <a:prstGeom prst="round2SameRect">
          <a:avLst/>
        </a:prstGeom>
        <a:solidFill>
          <a:schemeClr val="bg2">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US" sz="1400" kern="1200" dirty="0"/>
            <a:t>When/where are crashes occurring?</a:t>
          </a:r>
        </a:p>
        <a:p>
          <a:pPr marL="114300" lvl="1" indent="-114300" algn="l" defTabSz="622300">
            <a:lnSpc>
              <a:spcPct val="90000"/>
            </a:lnSpc>
            <a:spcBef>
              <a:spcPct val="0"/>
            </a:spcBef>
            <a:spcAft>
              <a:spcPct val="15000"/>
            </a:spcAft>
            <a:buChar char="•"/>
          </a:pPr>
          <a:r>
            <a:rPr lang="en-US" sz="1400" kern="1200" dirty="0"/>
            <a:t>What are the major contributing factors?</a:t>
          </a:r>
        </a:p>
      </dsp:txBody>
      <dsp:txXfrm rot="-5400000">
        <a:off x="2935033" y="2026556"/>
        <a:ext cx="4299677" cy="652776"/>
      </dsp:txXfrm>
    </dsp:sp>
    <dsp:sp modelId="{FE5BF5D4-4958-4338-B492-D36B2311C1C8}">
      <dsp:nvSpPr>
        <dsp:cNvPr id="0" name=""/>
        <dsp:cNvSpPr/>
      </dsp:nvSpPr>
      <dsp:spPr>
        <a:xfrm>
          <a:off x="571492" y="1900817"/>
          <a:ext cx="2363539" cy="904255"/>
        </a:xfrm>
        <a:prstGeom prst="roundRect">
          <a:avLst/>
        </a:prstGeom>
        <a:solidFill>
          <a:schemeClr val="tx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n-US" sz="2000" kern="1200" dirty="0"/>
            <a:t>Crash Trends and Contributing Factors</a:t>
          </a:r>
        </a:p>
      </dsp:txBody>
      <dsp:txXfrm>
        <a:off x="615634" y="1944959"/>
        <a:ext cx="2275255" cy="815971"/>
      </dsp:txXfrm>
    </dsp:sp>
    <dsp:sp modelId="{CF322715-9469-449C-B19E-297541FD5C7B}">
      <dsp:nvSpPr>
        <dsp:cNvPr id="0" name=""/>
        <dsp:cNvSpPr/>
      </dsp:nvSpPr>
      <dsp:spPr>
        <a:xfrm rot="5400000">
          <a:off x="4740826" y="1134918"/>
          <a:ext cx="723404" cy="4334991"/>
        </a:xfrm>
        <a:prstGeom prst="round2SameRect">
          <a:avLst/>
        </a:prstGeom>
        <a:solidFill>
          <a:schemeClr val="bg2">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US" sz="1400" kern="1200" dirty="0"/>
            <a:t>What are the countermeasures to address these characteristics?</a:t>
          </a:r>
        </a:p>
      </dsp:txBody>
      <dsp:txXfrm rot="-5400000">
        <a:off x="2935033" y="2976025"/>
        <a:ext cx="4299677" cy="652776"/>
      </dsp:txXfrm>
    </dsp:sp>
    <dsp:sp modelId="{071005A0-ECEA-4CC5-9F90-24F30400C3C8}">
      <dsp:nvSpPr>
        <dsp:cNvPr id="0" name=""/>
        <dsp:cNvSpPr/>
      </dsp:nvSpPr>
      <dsp:spPr>
        <a:xfrm>
          <a:off x="571492" y="2850286"/>
          <a:ext cx="2363539" cy="904255"/>
        </a:xfrm>
        <a:prstGeom prst="roundRect">
          <a:avLst/>
        </a:prstGeom>
        <a:solidFill>
          <a:schemeClr val="tx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n-US" sz="2000" kern="1200" dirty="0"/>
            <a:t>Countermeasures</a:t>
          </a:r>
        </a:p>
      </dsp:txBody>
      <dsp:txXfrm>
        <a:off x="615634" y="2894428"/>
        <a:ext cx="2275255" cy="81597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EF868A-1C74-442B-8DEF-CD69E87A1596}">
      <dsp:nvSpPr>
        <dsp:cNvPr id="0" name=""/>
        <dsp:cNvSpPr/>
      </dsp:nvSpPr>
      <dsp:spPr>
        <a:xfrm>
          <a:off x="0" y="297764"/>
          <a:ext cx="7620000" cy="696150"/>
        </a:xfrm>
        <a:prstGeom prst="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91397" tIns="354076" rIns="591397" bIns="120904" numCol="1" spcCol="1270" anchor="t" anchorCtr="0">
          <a:noAutofit/>
        </a:bodyPr>
        <a:lstStyle/>
        <a:p>
          <a:pPr marL="171450" lvl="1" indent="-171450" algn="l" defTabSz="755650">
            <a:lnSpc>
              <a:spcPct val="90000"/>
            </a:lnSpc>
            <a:spcBef>
              <a:spcPct val="0"/>
            </a:spcBef>
            <a:spcAft>
              <a:spcPct val="15000"/>
            </a:spcAft>
            <a:buChar char="•"/>
          </a:pPr>
          <a:r>
            <a:rPr lang="en-US" sz="1700" kern="1200" dirty="0"/>
            <a:t>The number of crashes occurring per year or other unit of time</a:t>
          </a:r>
        </a:p>
      </dsp:txBody>
      <dsp:txXfrm>
        <a:off x="0" y="297764"/>
        <a:ext cx="7620000" cy="696150"/>
      </dsp:txXfrm>
    </dsp:sp>
    <dsp:sp modelId="{24219210-F189-4365-BC7A-22D0EE660739}">
      <dsp:nvSpPr>
        <dsp:cNvPr id="0" name=""/>
        <dsp:cNvSpPr/>
      </dsp:nvSpPr>
      <dsp:spPr>
        <a:xfrm>
          <a:off x="381000" y="46844"/>
          <a:ext cx="5334000" cy="501840"/>
        </a:xfrm>
        <a:prstGeom prst="roundRect">
          <a:avLst/>
        </a:prstGeom>
        <a:solidFill>
          <a:schemeClr val="dk2">
            <a:hueOff val="0"/>
            <a:satOff val="0"/>
            <a:lumOff val="0"/>
            <a:alphaOff val="0"/>
          </a:schemeClr>
        </a:solidFill>
        <a:ln>
          <a:noFill/>
        </a:ln>
        <a:effectLst>
          <a:outerShdw blurRad="50800" dist="25400" algn="bl"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01613" tIns="0" rIns="201613" bIns="0" numCol="1" spcCol="1270" anchor="ctr" anchorCtr="0">
          <a:noAutofit/>
        </a:bodyPr>
        <a:lstStyle/>
        <a:p>
          <a:pPr marL="0" lvl="0" indent="0" algn="l" defTabSz="755650">
            <a:lnSpc>
              <a:spcPct val="90000"/>
            </a:lnSpc>
            <a:spcBef>
              <a:spcPct val="0"/>
            </a:spcBef>
            <a:spcAft>
              <a:spcPct val="35000"/>
            </a:spcAft>
            <a:buNone/>
          </a:pPr>
          <a:r>
            <a:rPr lang="en-US" sz="1700" kern="1200" dirty="0"/>
            <a:t>Crash frequency</a:t>
          </a:r>
        </a:p>
      </dsp:txBody>
      <dsp:txXfrm>
        <a:off x="405498" y="71342"/>
        <a:ext cx="5285004" cy="452844"/>
      </dsp:txXfrm>
    </dsp:sp>
    <dsp:sp modelId="{5EF157D1-D531-469D-A86D-A7233039140B}">
      <dsp:nvSpPr>
        <dsp:cNvPr id="0" name=""/>
        <dsp:cNvSpPr/>
      </dsp:nvSpPr>
      <dsp:spPr>
        <a:xfrm>
          <a:off x="0" y="1336635"/>
          <a:ext cx="7620000" cy="937125"/>
        </a:xfrm>
        <a:prstGeom prst="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91397" tIns="354076" rIns="591397" bIns="120904" numCol="1" spcCol="1270" anchor="t" anchorCtr="0">
          <a:noAutofit/>
        </a:bodyPr>
        <a:lstStyle/>
        <a:p>
          <a:pPr marL="171450" lvl="1" indent="-171450" algn="l" defTabSz="755650">
            <a:lnSpc>
              <a:spcPct val="90000"/>
            </a:lnSpc>
            <a:spcBef>
              <a:spcPct val="0"/>
            </a:spcBef>
            <a:spcAft>
              <a:spcPct val="15000"/>
            </a:spcAft>
            <a:buChar char="•"/>
          </a:pPr>
          <a:r>
            <a:rPr lang="en-US" sz="1700" kern="1200" dirty="0"/>
            <a:t>The number of crashes normalized by a population or metric of exposure (e.g., traffic volume or population)</a:t>
          </a:r>
        </a:p>
      </dsp:txBody>
      <dsp:txXfrm>
        <a:off x="0" y="1336635"/>
        <a:ext cx="7620000" cy="937125"/>
      </dsp:txXfrm>
    </dsp:sp>
    <dsp:sp modelId="{63B48263-7544-4BB3-B0CA-33B5F2DDD752}">
      <dsp:nvSpPr>
        <dsp:cNvPr id="0" name=""/>
        <dsp:cNvSpPr/>
      </dsp:nvSpPr>
      <dsp:spPr>
        <a:xfrm>
          <a:off x="381000" y="1085715"/>
          <a:ext cx="5334000" cy="501840"/>
        </a:xfrm>
        <a:prstGeom prst="roundRect">
          <a:avLst/>
        </a:prstGeom>
        <a:solidFill>
          <a:schemeClr val="dk2">
            <a:hueOff val="0"/>
            <a:satOff val="0"/>
            <a:lumOff val="0"/>
            <a:alphaOff val="0"/>
          </a:schemeClr>
        </a:solidFill>
        <a:ln>
          <a:noFill/>
        </a:ln>
        <a:effectLst>
          <a:outerShdw blurRad="50800" dist="25400" algn="bl"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01613" tIns="0" rIns="201613" bIns="0" numCol="1" spcCol="1270" anchor="ctr" anchorCtr="0">
          <a:noAutofit/>
        </a:bodyPr>
        <a:lstStyle/>
        <a:p>
          <a:pPr marL="0" lvl="0" indent="0" algn="l" defTabSz="755650">
            <a:lnSpc>
              <a:spcPct val="90000"/>
            </a:lnSpc>
            <a:spcBef>
              <a:spcPct val="0"/>
            </a:spcBef>
            <a:spcAft>
              <a:spcPct val="35000"/>
            </a:spcAft>
            <a:buNone/>
          </a:pPr>
          <a:r>
            <a:rPr lang="en-US" sz="1700" kern="1200" dirty="0"/>
            <a:t>Crash rate </a:t>
          </a:r>
        </a:p>
      </dsp:txBody>
      <dsp:txXfrm>
        <a:off x="405498" y="1110213"/>
        <a:ext cx="5285004" cy="452844"/>
      </dsp:txXfrm>
    </dsp:sp>
    <dsp:sp modelId="{CC41A9A9-4848-47BE-A8E1-54EB99B6C7AB}">
      <dsp:nvSpPr>
        <dsp:cNvPr id="0" name=""/>
        <dsp:cNvSpPr/>
      </dsp:nvSpPr>
      <dsp:spPr>
        <a:xfrm>
          <a:off x="0" y="2616480"/>
          <a:ext cx="7620000" cy="937125"/>
        </a:xfrm>
        <a:prstGeom prst="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91397" tIns="354076" rIns="591397" bIns="120904" numCol="1" spcCol="1270" anchor="t" anchorCtr="0">
          <a:noAutofit/>
        </a:bodyPr>
        <a:lstStyle/>
        <a:p>
          <a:pPr marL="171450" lvl="1" indent="-171450" algn="l" defTabSz="755650">
            <a:lnSpc>
              <a:spcPct val="90000"/>
            </a:lnSpc>
            <a:spcBef>
              <a:spcPct val="0"/>
            </a:spcBef>
            <a:spcAft>
              <a:spcPct val="15000"/>
            </a:spcAft>
            <a:buChar char="•"/>
          </a:pPr>
          <a:r>
            <a:rPr lang="en-US" sz="1700" kern="1200" dirty="0"/>
            <a:t>Measured by the types of injuries sustained to the people involved in the crash</a:t>
          </a:r>
        </a:p>
      </dsp:txBody>
      <dsp:txXfrm>
        <a:off x="0" y="2616480"/>
        <a:ext cx="7620000" cy="937125"/>
      </dsp:txXfrm>
    </dsp:sp>
    <dsp:sp modelId="{29A3C297-F031-4520-9FB8-4F79476632EE}">
      <dsp:nvSpPr>
        <dsp:cNvPr id="0" name=""/>
        <dsp:cNvSpPr/>
      </dsp:nvSpPr>
      <dsp:spPr>
        <a:xfrm>
          <a:off x="381000" y="2365560"/>
          <a:ext cx="5334000" cy="501840"/>
        </a:xfrm>
        <a:prstGeom prst="roundRect">
          <a:avLst/>
        </a:prstGeom>
        <a:solidFill>
          <a:schemeClr val="dk2">
            <a:hueOff val="0"/>
            <a:satOff val="0"/>
            <a:lumOff val="0"/>
            <a:alphaOff val="0"/>
          </a:schemeClr>
        </a:solidFill>
        <a:ln>
          <a:noFill/>
        </a:ln>
        <a:effectLst>
          <a:outerShdw blurRad="50800" dist="25400" algn="bl"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01613" tIns="0" rIns="201613" bIns="0" numCol="1" spcCol="1270" anchor="ctr" anchorCtr="0">
          <a:noAutofit/>
        </a:bodyPr>
        <a:lstStyle/>
        <a:p>
          <a:pPr marL="0" lvl="0" indent="0" algn="l" defTabSz="755650">
            <a:lnSpc>
              <a:spcPct val="90000"/>
            </a:lnSpc>
            <a:spcBef>
              <a:spcPct val="0"/>
            </a:spcBef>
            <a:spcAft>
              <a:spcPct val="35000"/>
            </a:spcAft>
            <a:buNone/>
          </a:pPr>
          <a:r>
            <a:rPr lang="en-US" sz="1700" kern="1200" dirty="0"/>
            <a:t>Crash outcome</a:t>
          </a:r>
        </a:p>
      </dsp:txBody>
      <dsp:txXfrm>
        <a:off x="405498" y="2390058"/>
        <a:ext cx="5285004" cy="45284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2C1455-EFA3-4C04-9AD4-3194AAD39B8B}">
      <dsp:nvSpPr>
        <dsp:cNvPr id="0" name=""/>
        <dsp:cNvSpPr/>
      </dsp:nvSpPr>
      <dsp:spPr>
        <a:xfrm>
          <a:off x="0" y="2832831"/>
          <a:ext cx="7331922" cy="929798"/>
        </a:xfrm>
        <a:prstGeom prst="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b="1" kern="1200" dirty="0"/>
            <a:t>Evaluation</a:t>
          </a:r>
          <a:endParaRPr lang="en-US" sz="1900" b="1" kern="1200" dirty="0"/>
        </a:p>
      </dsp:txBody>
      <dsp:txXfrm>
        <a:off x="0" y="2832831"/>
        <a:ext cx="7331922" cy="502091"/>
      </dsp:txXfrm>
    </dsp:sp>
    <dsp:sp modelId="{B8172A51-C1CB-4FF4-A56C-CF62E813FDB8}">
      <dsp:nvSpPr>
        <dsp:cNvPr id="0" name=""/>
        <dsp:cNvSpPr/>
      </dsp:nvSpPr>
      <dsp:spPr>
        <a:xfrm>
          <a:off x="0" y="3316326"/>
          <a:ext cx="7331922" cy="427707"/>
        </a:xfrm>
        <a:prstGeom prst="rect">
          <a:avLst/>
        </a:prstGeom>
        <a:solidFill>
          <a:schemeClr val="dk2">
            <a:alpha val="90000"/>
            <a:tint val="40000"/>
            <a:hueOff val="0"/>
            <a:satOff val="0"/>
            <a:lumOff val="0"/>
            <a:alphaOff val="0"/>
          </a:schemeClr>
        </a:solidFill>
        <a:ln w="25400" cap="flat"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9050" rIns="106680" bIns="19050" numCol="1" spcCol="1270" anchor="ctr" anchorCtr="0">
          <a:noAutofit/>
        </a:bodyPr>
        <a:lstStyle/>
        <a:p>
          <a:pPr marL="0" lvl="0" indent="0" algn="ctr" defTabSz="666750">
            <a:lnSpc>
              <a:spcPct val="90000"/>
            </a:lnSpc>
            <a:spcBef>
              <a:spcPct val="0"/>
            </a:spcBef>
            <a:spcAft>
              <a:spcPct val="35000"/>
            </a:spcAft>
            <a:buNone/>
          </a:pPr>
          <a:r>
            <a:rPr lang="en-US" sz="1500" kern="1200" dirty="0"/>
            <a:t>Determine the effectiveness of projects</a:t>
          </a:r>
        </a:p>
      </dsp:txBody>
      <dsp:txXfrm>
        <a:off x="0" y="3316326"/>
        <a:ext cx="7331922" cy="427707"/>
      </dsp:txXfrm>
    </dsp:sp>
    <dsp:sp modelId="{F243043A-7B06-4687-84B6-9B7A6132F8FD}">
      <dsp:nvSpPr>
        <dsp:cNvPr id="0" name=""/>
        <dsp:cNvSpPr/>
      </dsp:nvSpPr>
      <dsp:spPr>
        <a:xfrm rot="10800000">
          <a:off x="0" y="1416748"/>
          <a:ext cx="7331922" cy="1430030"/>
        </a:xfrm>
        <a:prstGeom prst="upArrowCallou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b="1" kern="1200" dirty="0"/>
            <a:t>Implementation</a:t>
          </a:r>
          <a:endParaRPr lang="en-US" sz="1900" b="1" kern="1200" dirty="0"/>
        </a:p>
      </dsp:txBody>
      <dsp:txXfrm rot="-10800000">
        <a:off x="0" y="1416748"/>
        <a:ext cx="7331922" cy="501940"/>
      </dsp:txXfrm>
    </dsp:sp>
    <dsp:sp modelId="{54F70030-93F0-4FC1-8918-D543DF71C9AD}">
      <dsp:nvSpPr>
        <dsp:cNvPr id="0" name=""/>
        <dsp:cNvSpPr/>
      </dsp:nvSpPr>
      <dsp:spPr>
        <a:xfrm>
          <a:off x="0" y="1918688"/>
          <a:ext cx="7331922" cy="427578"/>
        </a:xfrm>
        <a:prstGeom prst="rect">
          <a:avLst/>
        </a:prstGeom>
        <a:solidFill>
          <a:schemeClr val="dk2">
            <a:alpha val="90000"/>
            <a:tint val="40000"/>
            <a:hueOff val="0"/>
            <a:satOff val="0"/>
            <a:lumOff val="0"/>
            <a:alphaOff val="0"/>
          </a:schemeClr>
        </a:solidFill>
        <a:ln w="25400" cap="flat"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9050" rIns="106680" bIns="19050" numCol="1" spcCol="1270" anchor="ctr" anchorCtr="0">
          <a:noAutofit/>
        </a:bodyPr>
        <a:lstStyle/>
        <a:p>
          <a:pPr marL="0" lvl="0" indent="0" algn="ctr" defTabSz="666750">
            <a:lnSpc>
              <a:spcPct val="90000"/>
            </a:lnSpc>
            <a:spcBef>
              <a:spcPct val="0"/>
            </a:spcBef>
            <a:spcAft>
              <a:spcPct val="35000"/>
            </a:spcAft>
            <a:buNone/>
          </a:pPr>
          <a:r>
            <a:rPr lang="en-US" sz="1500" kern="1200" dirty="0"/>
            <a:t>Schedule and implement projects</a:t>
          </a:r>
        </a:p>
      </dsp:txBody>
      <dsp:txXfrm>
        <a:off x="0" y="1918688"/>
        <a:ext cx="7331922" cy="427578"/>
      </dsp:txXfrm>
    </dsp:sp>
    <dsp:sp modelId="{8D0B893B-4855-4860-85C9-ED7873DAB07A}">
      <dsp:nvSpPr>
        <dsp:cNvPr id="0" name=""/>
        <dsp:cNvSpPr/>
      </dsp:nvSpPr>
      <dsp:spPr>
        <a:xfrm rot="10800000">
          <a:off x="0" y="665"/>
          <a:ext cx="7331922" cy="1430030"/>
        </a:xfrm>
        <a:prstGeom prst="upArrowCallou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b="1" kern="1200" dirty="0"/>
            <a:t>Planning</a:t>
          </a:r>
          <a:endParaRPr lang="en-US" sz="1900" b="1" kern="1200" dirty="0"/>
        </a:p>
      </dsp:txBody>
      <dsp:txXfrm rot="-10800000">
        <a:off x="0" y="665"/>
        <a:ext cx="7331922" cy="501940"/>
      </dsp:txXfrm>
    </dsp:sp>
    <dsp:sp modelId="{8B5207FE-7E34-4532-9A79-28A3C10E628F}">
      <dsp:nvSpPr>
        <dsp:cNvPr id="0" name=""/>
        <dsp:cNvSpPr/>
      </dsp:nvSpPr>
      <dsp:spPr>
        <a:xfrm>
          <a:off x="0" y="502605"/>
          <a:ext cx="7331922" cy="427578"/>
        </a:xfrm>
        <a:prstGeom prst="rect">
          <a:avLst/>
        </a:prstGeom>
        <a:solidFill>
          <a:schemeClr val="dk2">
            <a:alpha val="90000"/>
            <a:tint val="40000"/>
            <a:hueOff val="0"/>
            <a:satOff val="0"/>
            <a:lumOff val="0"/>
            <a:alphaOff val="0"/>
          </a:schemeClr>
        </a:solidFill>
        <a:ln w="25400" cap="flat"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9050" rIns="106680" bIns="19050" numCol="1" spcCol="1270" anchor="ctr" anchorCtr="0">
          <a:noAutofit/>
        </a:bodyPr>
        <a:lstStyle/>
        <a:p>
          <a:pPr marL="0" lvl="0" indent="0" algn="ctr" defTabSz="666750">
            <a:lnSpc>
              <a:spcPct val="90000"/>
            </a:lnSpc>
            <a:spcBef>
              <a:spcPct val="0"/>
            </a:spcBef>
            <a:spcAft>
              <a:spcPct val="35000"/>
            </a:spcAft>
            <a:buNone/>
          </a:pPr>
          <a:r>
            <a:rPr lang="en-US" sz="1500" kern="1200"/>
            <a:t>Identify safety issues, develop projects to mitigate safety issues, and prioritize projects </a:t>
          </a:r>
        </a:p>
      </dsp:txBody>
      <dsp:txXfrm>
        <a:off x="0" y="502605"/>
        <a:ext cx="7331922" cy="42757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D2B0EB-0DF7-4F2D-A0FC-E3308A73FC08}">
      <dsp:nvSpPr>
        <dsp:cNvPr id="0" name=""/>
        <dsp:cNvSpPr/>
      </dsp:nvSpPr>
      <dsp:spPr>
        <a:xfrm>
          <a:off x="0" y="358603"/>
          <a:ext cx="7620000" cy="937125"/>
        </a:xfrm>
        <a:prstGeom prst="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91397" tIns="354076" rIns="591397" bIns="120904" numCol="1" spcCol="1270" anchor="t" anchorCtr="0">
          <a:noAutofit/>
        </a:bodyPr>
        <a:lstStyle/>
        <a:p>
          <a:pPr marL="171450" lvl="1" indent="-171450" algn="l" defTabSz="755650">
            <a:lnSpc>
              <a:spcPct val="90000"/>
            </a:lnSpc>
            <a:spcBef>
              <a:spcPct val="0"/>
            </a:spcBef>
            <a:spcAft>
              <a:spcPct val="15000"/>
            </a:spcAft>
            <a:buChar char="•"/>
          </a:pPr>
          <a:r>
            <a:rPr lang="en-US" sz="1700" kern="1200" dirty="0">
              <a:latin typeface="+mn-lt"/>
            </a:rPr>
            <a:t>Targeting locations that show potential for safety improvement based on crash-based performance measure(s)</a:t>
          </a:r>
        </a:p>
      </dsp:txBody>
      <dsp:txXfrm>
        <a:off x="0" y="358603"/>
        <a:ext cx="7620000" cy="937125"/>
      </dsp:txXfrm>
    </dsp:sp>
    <dsp:sp modelId="{529C1205-B1B4-4D1A-BA18-9346CF7E0492}">
      <dsp:nvSpPr>
        <dsp:cNvPr id="0" name=""/>
        <dsp:cNvSpPr/>
      </dsp:nvSpPr>
      <dsp:spPr>
        <a:xfrm>
          <a:off x="381000" y="107683"/>
          <a:ext cx="5334000" cy="501840"/>
        </a:xfrm>
        <a:prstGeom prst="roundRect">
          <a:avLst/>
        </a:prstGeom>
        <a:solidFill>
          <a:schemeClr val="dk2">
            <a:hueOff val="0"/>
            <a:satOff val="0"/>
            <a:lumOff val="0"/>
            <a:alphaOff val="0"/>
          </a:schemeClr>
        </a:solidFill>
        <a:ln>
          <a:noFill/>
        </a:ln>
        <a:effectLst>
          <a:outerShdw blurRad="50800" dist="25400" algn="bl"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01613" tIns="0" rIns="201613" bIns="0" numCol="1" spcCol="1270" anchor="ctr" anchorCtr="0">
          <a:noAutofit/>
        </a:bodyPr>
        <a:lstStyle/>
        <a:p>
          <a:pPr marL="0" lvl="0" indent="0" algn="l" defTabSz="1244600">
            <a:lnSpc>
              <a:spcPct val="90000"/>
            </a:lnSpc>
            <a:spcBef>
              <a:spcPct val="0"/>
            </a:spcBef>
            <a:spcAft>
              <a:spcPct val="35000"/>
            </a:spcAft>
            <a:buNone/>
          </a:pPr>
          <a:r>
            <a:rPr lang="en-US" sz="2800" kern="1200" dirty="0">
              <a:latin typeface="+mn-lt"/>
            </a:rPr>
            <a:t>Site</a:t>
          </a:r>
        </a:p>
      </dsp:txBody>
      <dsp:txXfrm>
        <a:off x="405498" y="132181"/>
        <a:ext cx="5285004" cy="452844"/>
      </dsp:txXfrm>
    </dsp:sp>
    <dsp:sp modelId="{9089E18B-AB5F-44DE-9C42-D231C4126DF6}">
      <dsp:nvSpPr>
        <dsp:cNvPr id="0" name=""/>
        <dsp:cNvSpPr/>
      </dsp:nvSpPr>
      <dsp:spPr>
        <a:xfrm>
          <a:off x="0" y="1638447"/>
          <a:ext cx="7620000" cy="937125"/>
        </a:xfrm>
        <a:prstGeom prst="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91397" tIns="354076" rIns="591397" bIns="120904" numCol="1" spcCol="1270" anchor="t" anchorCtr="0">
          <a:noAutofit/>
        </a:bodyPr>
        <a:lstStyle/>
        <a:p>
          <a:pPr marL="171450" lvl="1" indent="-171450" algn="l" defTabSz="755650">
            <a:lnSpc>
              <a:spcPct val="90000"/>
            </a:lnSpc>
            <a:spcBef>
              <a:spcPct val="0"/>
            </a:spcBef>
            <a:spcAft>
              <a:spcPct val="15000"/>
            </a:spcAft>
            <a:buChar char="•"/>
          </a:pPr>
          <a:r>
            <a:rPr lang="en-US" sz="1700" kern="1200" dirty="0">
              <a:latin typeface="+mn-lt"/>
            </a:rPr>
            <a:t>Targeting focus crash and facility types based on presence of risk factors</a:t>
          </a:r>
        </a:p>
      </dsp:txBody>
      <dsp:txXfrm>
        <a:off x="0" y="1638447"/>
        <a:ext cx="7620000" cy="937125"/>
      </dsp:txXfrm>
    </dsp:sp>
    <dsp:sp modelId="{BC19B258-351C-4E51-8524-2D28011721E7}">
      <dsp:nvSpPr>
        <dsp:cNvPr id="0" name=""/>
        <dsp:cNvSpPr/>
      </dsp:nvSpPr>
      <dsp:spPr>
        <a:xfrm>
          <a:off x="381000" y="1387527"/>
          <a:ext cx="5334000" cy="501840"/>
        </a:xfrm>
        <a:prstGeom prst="roundRect">
          <a:avLst/>
        </a:prstGeom>
        <a:solidFill>
          <a:schemeClr val="dk2">
            <a:hueOff val="0"/>
            <a:satOff val="0"/>
            <a:lumOff val="0"/>
            <a:alphaOff val="0"/>
          </a:schemeClr>
        </a:solidFill>
        <a:ln>
          <a:noFill/>
        </a:ln>
        <a:effectLst>
          <a:outerShdw blurRad="50800" dist="25400" algn="bl"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01613" tIns="0" rIns="201613" bIns="0" numCol="1" spcCol="1270" anchor="ctr" anchorCtr="0">
          <a:noAutofit/>
        </a:bodyPr>
        <a:lstStyle/>
        <a:p>
          <a:pPr marL="0" lvl="0" indent="0" algn="l" defTabSz="1244600">
            <a:lnSpc>
              <a:spcPct val="90000"/>
            </a:lnSpc>
            <a:spcBef>
              <a:spcPct val="0"/>
            </a:spcBef>
            <a:spcAft>
              <a:spcPct val="35000"/>
            </a:spcAft>
            <a:buNone/>
          </a:pPr>
          <a:r>
            <a:rPr lang="en-US" sz="2800" kern="1200" dirty="0">
              <a:latin typeface="+mn-lt"/>
            </a:rPr>
            <a:t>Systemic</a:t>
          </a:r>
        </a:p>
      </dsp:txBody>
      <dsp:txXfrm>
        <a:off x="405498" y="1412025"/>
        <a:ext cx="5285004" cy="452844"/>
      </dsp:txXfrm>
    </dsp:sp>
    <dsp:sp modelId="{862A18CC-827E-48A3-8D6E-9AF9A87D6EFC}">
      <dsp:nvSpPr>
        <dsp:cNvPr id="0" name=""/>
        <dsp:cNvSpPr/>
      </dsp:nvSpPr>
      <dsp:spPr>
        <a:xfrm>
          <a:off x="0" y="2918292"/>
          <a:ext cx="7620000" cy="937125"/>
        </a:xfrm>
        <a:prstGeom prst="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91397" tIns="354076" rIns="591397" bIns="120904" numCol="1" spcCol="1270" anchor="t" anchorCtr="0">
          <a:noAutofit/>
        </a:bodyPr>
        <a:lstStyle/>
        <a:p>
          <a:pPr marL="171450" lvl="1" indent="-171450" algn="l" defTabSz="755650">
            <a:lnSpc>
              <a:spcPct val="90000"/>
            </a:lnSpc>
            <a:spcBef>
              <a:spcPct val="0"/>
            </a:spcBef>
            <a:spcAft>
              <a:spcPct val="15000"/>
            </a:spcAft>
            <a:buChar char="•"/>
          </a:pPr>
          <a:r>
            <a:rPr lang="en-US" sz="1700" kern="1200" dirty="0">
              <a:latin typeface="+mn-lt"/>
            </a:rPr>
            <a:t>Treating a safety problem across the entire transportation network based on policy</a:t>
          </a:r>
        </a:p>
      </dsp:txBody>
      <dsp:txXfrm>
        <a:off x="0" y="2918292"/>
        <a:ext cx="7620000" cy="937125"/>
      </dsp:txXfrm>
    </dsp:sp>
    <dsp:sp modelId="{E301CB76-7B96-4BB3-BF29-2C0AA5FB5359}">
      <dsp:nvSpPr>
        <dsp:cNvPr id="0" name=""/>
        <dsp:cNvSpPr/>
      </dsp:nvSpPr>
      <dsp:spPr>
        <a:xfrm>
          <a:off x="381000" y="2667372"/>
          <a:ext cx="5334000" cy="501840"/>
        </a:xfrm>
        <a:prstGeom prst="roundRect">
          <a:avLst/>
        </a:prstGeom>
        <a:solidFill>
          <a:schemeClr val="dk2">
            <a:hueOff val="0"/>
            <a:satOff val="0"/>
            <a:lumOff val="0"/>
            <a:alphaOff val="0"/>
          </a:schemeClr>
        </a:solidFill>
        <a:ln>
          <a:noFill/>
        </a:ln>
        <a:effectLst>
          <a:outerShdw blurRad="50800" dist="25400" algn="bl"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01613" tIns="0" rIns="201613" bIns="0" numCol="1" spcCol="1270" anchor="ctr" anchorCtr="0">
          <a:noAutofit/>
        </a:bodyPr>
        <a:lstStyle/>
        <a:p>
          <a:pPr marL="0" lvl="0" indent="0" algn="l" defTabSz="1244600">
            <a:lnSpc>
              <a:spcPct val="90000"/>
            </a:lnSpc>
            <a:spcBef>
              <a:spcPct val="0"/>
            </a:spcBef>
            <a:spcAft>
              <a:spcPct val="35000"/>
            </a:spcAft>
            <a:buNone/>
          </a:pPr>
          <a:r>
            <a:rPr lang="en-US" sz="2800" kern="1200" dirty="0">
              <a:latin typeface="+mn-lt"/>
            </a:rPr>
            <a:t>System-wide</a:t>
          </a:r>
        </a:p>
      </dsp:txBody>
      <dsp:txXfrm>
        <a:off x="405498" y="2691870"/>
        <a:ext cx="5285004" cy="45284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7D90B2-0123-47E7-9DF5-D173E4E748ED}">
      <dsp:nvSpPr>
        <dsp:cNvPr id="0" name=""/>
        <dsp:cNvSpPr/>
      </dsp:nvSpPr>
      <dsp:spPr>
        <a:xfrm>
          <a:off x="362323" y="-52656"/>
          <a:ext cx="3746256" cy="3746256"/>
        </a:xfrm>
        <a:prstGeom prst="circularArrow">
          <a:avLst>
            <a:gd name="adj1" fmla="val 5274"/>
            <a:gd name="adj2" fmla="val 312630"/>
            <a:gd name="adj3" fmla="val 14071521"/>
            <a:gd name="adj4" fmla="val 17219266"/>
            <a:gd name="adj5" fmla="val 5477"/>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2C96B02-1EDD-47C4-A4DC-5C43D89F479C}">
      <dsp:nvSpPr>
        <dsp:cNvPr id="0" name=""/>
        <dsp:cNvSpPr/>
      </dsp:nvSpPr>
      <dsp:spPr>
        <a:xfrm>
          <a:off x="1460703" y="-48300"/>
          <a:ext cx="1549496" cy="774748"/>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1" kern="1200" dirty="0">
              <a:latin typeface="Segoe UI" panose="020B0502040204020203" pitchFamily="34" charset="0"/>
              <a:ea typeface="Segoe UI" panose="020B0502040204020203" pitchFamily="34" charset="0"/>
              <a:cs typeface="Segoe UI" panose="020B0502040204020203" pitchFamily="34" charset="0"/>
            </a:rPr>
            <a:t>Network Screening</a:t>
          </a:r>
        </a:p>
      </dsp:txBody>
      <dsp:txXfrm>
        <a:off x="1498523" y="-10480"/>
        <a:ext cx="1473856" cy="699108"/>
      </dsp:txXfrm>
    </dsp:sp>
    <dsp:sp modelId="{73322166-6B28-4219-BBCA-9EE847149709}">
      <dsp:nvSpPr>
        <dsp:cNvPr id="0" name=""/>
        <dsp:cNvSpPr/>
      </dsp:nvSpPr>
      <dsp:spPr>
        <a:xfrm>
          <a:off x="2776880" y="949543"/>
          <a:ext cx="1549496" cy="774748"/>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1" kern="1200">
              <a:latin typeface="Segoe UI" panose="020B0502040204020203" pitchFamily="34" charset="0"/>
              <a:ea typeface="Segoe UI" panose="020B0502040204020203" pitchFamily="34" charset="0"/>
              <a:cs typeface="Segoe UI" panose="020B0502040204020203" pitchFamily="34" charset="0"/>
            </a:rPr>
            <a:t>Diagnosis</a:t>
          </a:r>
          <a:endParaRPr lang="en-US" sz="1100" b="1" kern="1200" dirty="0">
            <a:latin typeface="Segoe UI" panose="020B0502040204020203" pitchFamily="34" charset="0"/>
            <a:ea typeface="Segoe UI" panose="020B0502040204020203" pitchFamily="34" charset="0"/>
            <a:cs typeface="Segoe UI" panose="020B0502040204020203" pitchFamily="34" charset="0"/>
          </a:endParaRPr>
        </a:p>
      </dsp:txBody>
      <dsp:txXfrm>
        <a:off x="2814700" y="987363"/>
        <a:ext cx="1473856" cy="699108"/>
      </dsp:txXfrm>
    </dsp:sp>
    <dsp:sp modelId="{3EB103F7-5D74-4ED2-A41F-10E67471B01B}">
      <dsp:nvSpPr>
        <dsp:cNvPr id="0" name=""/>
        <dsp:cNvSpPr/>
      </dsp:nvSpPr>
      <dsp:spPr>
        <a:xfrm>
          <a:off x="2776870" y="2076927"/>
          <a:ext cx="1549496" cy="774748"/>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1" kern="1200">
              <a:latin typeface="Segoe UI" panose="020B0502040204020203" pitchFamily="34" charset="0"/>
              <a:ea typeface="Segoe UI" panose="020B0502040204020203" pitchFamily="34" charset="0"/>
              <a:cs typeface="Segoe UI" panose="020B0502040204020203" pitchFamily="34" charset="0"/>
            </a:rPr>
            <a:t>Countermeasure Selection</a:t>
          </a:r>
        </a:p>
      </dsp:txBody>
      <dsp:txXfrm>
        <a:off x="2814690" y="2114747"/>
        <a:ext cx="1473856" cy="699108"/>
      </dsp:txXfrm>
    </dsp:sp>
    <dsp:sp modelId="{7696A21A-87DE-4E79-BDFD-CA4FAC5677EF}">
      <dsp:nvSpPr>
        <dsp:cNvPr id="0" name=""/>
        <dsp:cNvSpPr/>
      </dsp:nvSpPr>
      <dsp:spPr>
        <a:xfrm>
          <a:off x="1460703" y="2991259"/>
          <a:ext cx="1549496" cy="774748"/>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1" kern="1200">
              <a:latin typeface="Segoe UI" panose="020B0502040204020203" pitchFamily="34" charset="0"/>
              <a:ea typeface="Segoe UI" panose="020B0502040204020203" pitchFamily="34" charset="0"/>
              <a:cs typeface="Segoe UI" panose="020B0502040204020203" pitchFamily="34" charset="0"/>
            </a:rPr>
            <a:t>Economic Appraisal</a:t>
          </a:r>
        </a:p>
      </dsp:txBody>
      <dsp:txXfrm>
        <a:off x="1498523" y="3029079"/>
        <a:ext cx="1473856" cy="699108"/>
      </dsp:txXfrm>
    </dsp:sp>
    <dsp:sp modelId="{CEABB692-9D9D-42C7-88FA-51E5B19B02C8}">
      <dsp:nvSpPr>
        <dsp:cNvPr id="0" name=""/>
        <dsp:cNvSpPr/>
      </dsp:nvSpPr>
      <dsp:spPr>
        <a:xfrm>
          <a:off x="144537" y="2076927"/>
          <a:ext cx="1549496" cy="774748"/>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1" kern="1200" dirty="0">
              <a:latin typeface="Segoe UI" panose="020B0502040204020203" pitchFamily="34" charset="0"/>
              <a:ea typeface="Segoe UI" panose="020B0502040204020203" pitchFamily="34" charset="0"/>
              <a:cs typeface="Segoe UI" panose="020B0502040204020203" pitchFamily="34" charset="0"/>
            </a:rPr>
            <a:t>Project Prioritization</a:t>
          </a:r>
        </a:p>
      </dsp:txBody>
      <dsp:txXfrm>
        <a:off x="182357" y="2114747"/>
        <a:ext cx="1473856" cy="699108"/>
      </dsp:txXfrm>
    </dsp:sp>
    <dsp:sp modelId="{0BB083CD-F064-479C-A175-DF96C56231DC}">
      <dsp:nvSpPr>
        <dsp:cNvPr id="0" name=""/>
        <dsp:cNvSpPr/>
      </dsp:nvSpPr>
      <dsp:spPr>
        <a:xfrm>
          <a:off x="144527" y="949543"/>
          <a:ext cx="1549496" cy="774748"/>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1" kern="1200">
              <a:latin typeface="Segoe UI" panose="020B0502040204020203" pitchFamily="34" charset="0"/>
              <a:ea typeface="Segoe UI" panose="020B0502040204020203" pitchFamily="34" charset="0"/>
              <a:cs typeface="Segoe UI" panose="020B0502040204020203" pitchFamily="34" charset="0"/>
            </a:rPr>
            <a:t>Safety Effectiveness Evaluation</a:t>
          </a:r>
        </a:p>
      </dsp:txBody>
      <dsp:txXfrm>
        <a:off x="182347" y="987363"/>
        <a:ext cx="1473856" cy="699108"/>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682392-894D-4725-AA96-13C2221F0187}" type="datetimeFigureOut">
              <a:rPr lang="en-US" smtClean="0"/>
              <a:t>11/12/2019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421500-ABA7-4F80-9F33-EE022DA3CCF5}" type="slidenum">
              <a:rPr lang="en-US" smtClean="0"/>
              <a:t>‹#›</a:t>
            </a:fld>
            <a:endParaRPr lang="en-US"/>
          </a:p>
        </p:txBody>
      </p:sp>
    </p:spTree>
    <p:extLst>
      <p:ext uri="{BB962C8B-B14F-4D97-AF65-F5344CB8AC3E}">
        <p14:creationId xmlns:p14="http://schemas.microsoft.com/office/powerpoint/2010/main" val="30809791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s://safety.fhwa.dot.gov/newsletter/safetycompass/2019/spring/#s5"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Report No. </a:t>
            </a:r>
            <a:r>
              <a:rPr lang="en-US" sz="1200" kern="1200">
                <a:solidFill>
                  <a:schemeClr val="tx1"/>
                </a:solidFill>
                <a:effectLst/>
                <a:latin typeface="+mn-lt"/>
                <a:ea typeface="+mn-ea"/>
                <a:cs typeface="+mn-cs"/>
              </a:rPr>
              <a:t>FHWA-SA-19-034  </a:t>
            </a:r>
            <a:endParaRPr lang="en-US"/>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a:t>
            </a:fld>
            <a:endParaRPr lang="en-US"/>
          </a:p>
        </p:txBody>
      </p:sp>
    </p:spTree>
    <p:extLst>
      <p:ext uri="{BB962C8B-B14F-4D97-AF65-F5344CB8AC3E}">
        <p14:creationId xmlns:p14="http://schemas.microsoft.com/office/powerpoint/2010/main" val="4292983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sz="1200" b="0" i="0" kern="1200" dirty="0">
                <a:solidFill>
                  <a:schemeClr val="tx1"/>
                </a:solidFill>
                <a:effectLst/>
                <a:latin typeface="+mn-lt"/>
                <a:ea typeface="+mn-ea"/>
                <a:cs typeface="+mn-cs"/>
              </a:rPr>
              <a:t>Hospital records are also often the only source of information on bicycle and pedestrian crashes that are not recorded by the police, such as those that occur in non-roadway locations like parking lots and driveways.</a:t>
            </a:r>
            <a:endParaRPr lang="en-US" b="0" dirty="0"/>
          </a:p>
          <a:p>
            <a:r>
              <a:rPr lang="en-US" b="1" dirty="0"/>
              <a:t>Notes</a:t>
            </a:r>
            <a:r>
              <a:rPr lang="en-US" dirty="0"/>
              <a:t>: </a:t>
            </a:r>
            <a:r>
              <a:rPr lang="en-US" sz="1200" b="0" i="0" kern="1200" dirty="0">
                <a:solidFill>
                  <a:schemeClr val="tx1"/>
                </a:solidFill>
                <a:effectLst/>
                <a:latin typeface="+mn-lt"/>
                <a:ea typeface="+mn-ea"/>
                <a:cs typeface="+mn-cs"/>
              </a:rPr>
              <a:t>Injury surveillance systems (ISS) typically provide data on emergency medical services (EMS), hospital emergency departments, hospital admissions/discharges, trauma registry, and long-term rehabilitation. This information is used to track injury causes, severity, costs, and outcomes. Although an injury associated with a traffic crash is only one type of injury in these medical systems, traffic crash injuries can be a useful source of data in bridging the gap between traditional traffic safety and public health issues. Hospital data can also be used to identify the full magnitude of crashes for a specific user group or demographic that is not recorded or reported by law enforcement. For example, hospital data can help safety professionals better understand the number of bicyclist crashes, since many bicycle-related crashes are not reported to law enforcement.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FHWA. (2017). </a:t>
            </a:r>
            <a:r>
              <a:rPr lang="en-US" sz="1200" b="0" i="1" u="none" strike="noStrike" kern="1200" baseline="0" dirty="0">
                <a:solidFill>
                  <a:schemeClr val="tx1"/>
                </a:solidFill>
                <a:latin typeface="+mn-lt"/>
                <a:ea typeface="+mn-ea"/>
                <a:cs typeface="+mn-cs"/>
              </a:rPr>
              <a:t>Road Safety Fundamentals; Concepts, Strategies, and Practices that Reduce Fatalities and Injuries on the Road</a:t>
            </a:r>
            <a:r>
              <a:rPr lang="en-US" sz="1200" b="0" i="0" u="none" strike="noStrike" kern="1200" baseline="0" dirty="0">
                <a:solidFill>
                  <a:schemeClr val="tx1"/>
                </a:solidFill>
                <a:latin typeface="+mn-lt"/>
                <a:ea typeface="+mn-ea"/>
                <a:cs typeface="+mn-cs"/>
              </a:rPr>
              <a:t>. Ed. Daniel Carter. U.S. Department of Transportation. Available: https://rspcb.safety.fhwa.dot.gov/rsf/</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Injury Surveillance Workgroup 8 (ISW8). Consensus Recommendations for Pedestrian Injury Surveillance. Atlanta (GA): Safe States Alliance, 2017.</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10</a:t>
            </a:fld>
            <a:endParaRPr lang="en-US"/>
          </a:p>
        </p:txBody>
      </p:sp>
    </p:spTree>
    <p:extLst>
      <p:ext uri="{BB962C8B-B14F-4D97-AF65-F5344CB8AC3E}">
        <p14:creationId xmlns:p14="http://schemas.microsoft.com/office/powerpoint/2010/main" val="19447581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a:t>
            </a:r>
            <a:endParaRPr lang="en-US" b="1" dirty="0"/>
          </a:p>
          <a:p>
            <a:r>
              <a:rPr lang="en-US" b="0" u="sng" dirty="0"/>
              <a:t>Conflicts</a:t>
            </a:r>
            <a:r>
              <a:rPr lang="en-US" dirty="0"/>
              <a:t> may be defined as a sudden change in speed or trajectory/path, use of audible warnings (yelling, horn-blowing), etc. to avoid a collision. These data may be collected via in-person observation or by coding of video data.</a:t>
            </a:r>
          </a:p>
          <a:p>
            <a:r>
              <a:rPr lang="en-US" b="0" u="sng" dirty="0"/>
              <a:t>Near misses</a:t>
            </a:r>
            <a:r>
              <a:rPr lang="en-US" b="0" u="none" dirty="0"/>
              <a:t> </a:t>
            </a:r>
            <a:r>
              <a:rPr lang="en-US" dirty="0"/>
              <a:t>occur when a cyclist almost crashes (with a car or other object) but escapes physically unscathed. These data would be collected by crowdsourcing, surveys, or interviews.</a:t>
            </a:r>
          </a:p>
          <a:p>
            <a:r>
              <a:rPr lang="en-US" u="sng" dirty="0"/>
              <a:t>Behaviors</a:t>
            </a:r>
            <a:r>
              <a:rPr lang="en-US" dirty="0"/>
              <a:t> (these must be observable) that are sometimes used as surrogates:</a:t>
            </a:r>
          </a:p>
          <a:p>
            <a:pPr marL="171450" indent="-171450">
              <a:buFont typeface="Arial" panose="020B0604020202020204" pitchFamily="34" charset="0"/>
              <a:buChar char="•"/>
            </a:pPr>
            <a:r>
              <a:rPr lang="en-US" dirty="0"/>
              <a:t>In pedestrian studies, motorist behaviors such as yielding to pedestrians at a crosswalk; slowing; speed.  </a:t>
            </a:r>
          </a:p>
          <a:p>
            <a:pPr marL="171450" indent="-171450">
              <a:buFont typeface="Arial" panose="020B0604020202020204" pitchFamily="34" charset="0"/>
              <a:buChar char="•"/>
            </a:pPr>
            <a:r>
              <a:rPr lang="en-US" dirty="0"/>
              <a:t>For pedestrians: looking behaviors (before crossing), use of crosswalks (versus undesignated areas), complying with signals, etc.</a:t>
            </a:r>
          </a:p>
          <a:p>
            <a:pPr marL="171450" indent="-171450">
              <a:buFont typeface="Arial" panose="020B0604020202020204" pitchFamily="34" charset="0"/>
              <a:buChar char="•"/>
            </a:pPr>
            <a:r>
              <a:rPr lang="en-US" dirty="0"/>
              <a:t>In bicyclist studies, yielding at merge/conflict areas (depending on who has right-of-way); lateral space allowed when passing (often for bike lane, other roadway facilities studies); possibly signaling intentions, others, depending on what is being studied.</a:t>
            </a:r>
          </a:p>
          <a:p>
            <a:pPr>
              <a:buFontTx/>
              <a:buNone/>
            </a:pPr>
            <a:r>
              <a:rPr lang="en-US" b="0" u="sng" dirty="0"/>
              <a:t>User perceptions </a:t>
            </a:r>
            <a:r>
              <a:rPr lang="en-US" dirty="0"/>
              <a:t>or rankings by users or expert groups (how comfortable;</a:t>
            </a:r>
            <a:r>
              <a:rPr lang="en-US" baseline="0" dirty="0"/>
              <a:t> how safe) </a:t>
            </a:r>
            <a:r>
              <a:rPr lang="en-US" dirty="0"/>
              <a:t>are also used in setting</a:t>
            </a:r>
            <a:r>
              <a:rPr lang="en-US" baseline="0" dirty="0"/>
              <a:t> performance measures and or safety ratings for roadways (LOS and others will be discussed in a later lecture). The methods of collection are like those used for near miss data.</a:t>
            </a:r>
            <a:endParaRPr lang="en-US" dirty="0"/>
          </a:p>
          <a:p>
            <a:r>
              <a:rPr lang="en-US" b="1" dirty="0"/>
              <a:t>Student Question</a:t>
            </a:r>
            <a:r>
              <a:rPr lang="en-US" dirty="0"/>
              <a:t>: </a:t>
            </a:r>
            <a:r>
              <a:rPr lang="en-US" i="1" dirty="0"/>
              <a:t>Ask students to consider what these data might tell us that crash data can’t. How might these data be used in different stages of planning and evaluation?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Slide adapted from: PBIC. (2011). Graduate Level Bicycle and Pedestrian Planning Course.</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11</a:t>
            </a:fld>
            <a:endParaRPr lang="en-US"/>
          </a:p>
        </p:txBody>
      </p:sp>
    </p:spTree>
    <p:extLst>
      <p:ext uri="{BB962C8B-B14F-4D97-AF65-F5344CB8AC3E}">
        <p14:creationId xmlns:p14="http://schemas.microsoft.com/office/powerpoint/2010/main" val="13510876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a:t>
            </a:r>
            <a:r>
              <a:rPr lang="en-US" dirty="0"/>
              <a:t>The intent of this slide is to introduce some examples of factors that may affect exposure to crashes </a:t>
            </a:r>
            <a:r>
              <a:rPr lang="en-US" i="1" dirty="0"/>
              <a:t>in addition to numbers of pedestrians or bicyclists</a:t>
            </a:r>
            <a:r>
              <a:rPr lang="en-US" dirty="0"/>
              <a:t>. </a:t>
            </a:r>
            <a:r>
              <a:rPr lang="en-US" dirty="0">
                <a:solidFill>
                  <a:schemeClr val="accent2"/>
                </a:solidFill>
                <a:latin typeface="Tahoma" charset="0"/>
              </a:rPr>
              <a:t>Many others could be listed in addition to the ones here. Also, these factors likely interact, so factors that may reduce risk in some situations may increase it in others.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Slide adapted from: PBIC. (2011). Graduate Level Bicycle and Pedestrian Planning Course.</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12</a:t>
            </a:fld>
            <a:endParaRPr lang="en-US"/>
          </a:p>
        </p:txBody>
      </p:sp>
    </p:spTree>
    <p:extLst>
      <p:ext uri="{BB962C8B-B14F-4D97-AF65-F5344CB8AC3E}">
        <p14:creationId xmlns:p14="http://schemas.microsoft.com/office/powerpoint/2010/main" val="39452131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Changes in how officers code crashes, changes in reporting thresholds, and others may result in changes in apparent numbers of crashes that are due to differences in measurement. Shortcomings in crash reporting forms can include the failure to collect an item; lack of suitable “levels” of the item; too many/too few codes; and contradictory information between variables. The last bullet questions how well officers understand right-of-way with respect to bicyclists and pedestrians. They may be trained in some areas and not in others. For instance, do officers assume if cyclist had a head injury (and were removed before they arrived) that they weren’t wearing a helmet? If pedestrian was killed, and motorist claims “They appeared out of nowhere”…”I wasn’t on the phone” – can they be trusted? These problems are subtle &amp; difficult to detect. There may also be problems with spatial data as officers and witnesses may not be able to accurately describe the location of the crash.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Slide adapted from: PBIC. (2011). Graduate Level Bicycle and Pedestrian Planning Course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FHWA. (2017). </a:t>
            </a:r>
            <a:r>
              <a:rPr lang="en-US" sz="1200" b="0" i="1" u="none" strike="noStrike" kern="1200" baseline="0" dirty="0">
                <a:solidFill>
                  <a:schemeClr val="tx1"/>
                </a:solidFill>
                <a:latin typeface="+mn-lt"/>
                <a:ea typeface="+mn-ea"/>
                <a:cs typeface="+mn-cs"/>
              </a:rPr>
              <a:t>Road Safety Fundamentals; Concepts, Strategies, and Practices that Reduce Fatalities and Injuries on the Road</a:t>
            </a:r>
            <a:r>
              <a:rPr lang="en-US" sz="1200" b="0" i="0" u="none" strike="noStrike" kern="1200" baseline="0" dirty="0">
                <a:solidFill>
                  <a:schemeClr val="tx1"/>
                </a:solidFill>
                <a:latin typeface="+mn-lt"/>
                <a:ea typeface="+mn-ea"/>
                <a:cs typeface="+mn-cs"/>
              </a:rPr>
              <a:t>. Ed. Daniel Carter. U.S. Department of Transportation. Available: https://rspcb.safety.fhwa.dot.gov/rsf/</a:t>
            </a: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13</a:t>
            </a:fld>
            <a:endParaRPr lang="en-US"/>
          </a:p>
        </p:txBody>
      </p:sp>
    </p:spTree>
    <p:extLst>
      <p:ext uri="{BB962C8B-B14F-4D97-AF65-F5344CB8AC3E}">
        <p14:creationId xmlns:p14="http://schemas.microsoft.com/office/powerpoint/2010/main" val="13789950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dirty="0">
                <a:solidFill>
                  <a:schemeClr val="tx1"/>
                </a:solidFill>
                <a:effectLst/>
                <a:latin typeface="+mn-lt"/>
                <a:ea typeface="+mn-ea"/>
                <a:cs typeface="+mn-cs"/>
              </a:rPr>
              <a:t>Key Message: </a:t>
            </a:r>
            <a:r>
              <a:rPr lang="en-US" sz="1200" b="0" i="0" kern="1200" dirty="0">
                <a:solidFill>
                  <a:schemeClr val="tx1"/>
                </a:solidFill>
                <a:effectLst/>
                <a:latin typeface="+mn-lt"/>
                <a:ea typeface="+mn-ea"/>
                <a:cs typeface="+mn-cs"/>
              </a:rPr>
              <a:t>Single sources of safety data do not give a complete picture of the safety risks on our roads.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dirty="0">
                <a:solidFill>
                  <a:schemeClr val="tx1"/>
                </a:solidFill>
                <a:effectLst/>
                <a:latin typeface="+mn-lt"/>
                <a:ea typeface="+mn-ea"/>
                <a:cs typeface="+mn-cs"/>
              </a:rPr>
              <a:t>Notes:</a:t>
            </a:r>
            <a:r>
              <a:rPr lang="en-US" sz="1200" b="0" i="0" kern="1200" dirty="0">
                <a:solidFill>
                  <a:schemeClr val="tx1"/>
                </a:solidFill>
                <a:effectLst/>
                <a:latin typeface="+mn-lt"/>
                <a:ea typeface="+mn-ea"/>
                <a:cs typeface="+mn-cs"/>
              </a:rPr>
              <a:t> For example, using crash data by itself leaves safety practitioners with purely reactive approaches – identifying locations where crashes have already happened. Many crashes go unreported and there can be causes of injury to bicyclists and pedestrians that do not involve cars, but that can be mitigated through design and maintenance.</a:t>
            </a:r>
            <a:endParaRPr lang="en-US" sz="1200" b="1"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Source:</a:t>
            </a:r>
            <a:r>
              <a:rPr lang="en-US" sz="1200" b="0" i="0" kern="1200" dirty="0">
                <a:solidFill>
                  <a:schemeClr val="tx1"/>
                </a:solidFill>
                <a:effectLst/>
                <a:latin typeface="+mn-lt"/>
                <a:ea typeface="+mn-ea"/>
                <a:cs typeface="+mn-cs"/>
              </a:rPr>
              <a:t> </a:t>
            </a:r>
          </a:p>
          <a:p>
            <a:pPr marL="228600" indent="-228600">
              <a:buFont typeface="+mj-lt"/>
              <a:buAutoNum type="arabicPeriod"/>
            </a:pPr>
            <a:r>
              <a:rPr lang="en-US" sz="1200" b="0" i="0" kern="1200" dirty="0">
                <a:solidFill>
                  <a:schemeClr val="tx1"/>
                </a:solidFill>
                <a:effectLst/>
                <a:latin typeface="+mn-lt"/>
                <a:ea typeface="+mn-ea"/>
                <a:cs typeface="+mn-cs"/>
              </a:rPr>
              <a:t>YouTube video from University of Tennessee Civil and Environmental Engineering Department, Bicycle Accidents at Railroad Crossings.</a:t>
            </a:r>
          </a:p>
          <a:p>
            <a:pPr marL="228600" indent="-228600">
              <a:buFont typeface="+mj-lt"/>
              <a:buAutoNum type="arabicPeriod"/>
            </a:pPr>
            <a:r>
              <a:rPr lang="en-US" sz="1200" b="0" i="0" kern="1200" dirty="0">
                <a:solidFill>
                  <a:schemeClr val="tx1"/>
                </a:solidFill>
                <a:effectLst/>
                <a:latin typeface="+mn-lt"/>
                <a:ea typeface="+mn-ea"/>
                <a:cs typeface="+mn-cs"/>
              </a:rPr>
              <a:t>Ling, Z., Cherry, C. R., &amp; </a:t>
            </a:r>
            <a:r>
              <a:rPr lang="en-US" sz="1200" b="0" i="0" kern="1200" dirty="0" err="1">
                <a:solidFill>
                  <a:schemeClr val="tx1"/>
                </a:solidFill>
                <a:effectLst/>
                <a:latin typeface="+mn-lt"/>
                <a:ea typeface="+mn-ea"/>
                <a:cs typeface="+mn-cs"/>
              </a:rPr>
              <a:t>Dhakal</a:t>
            </a:r>
            <a:r>
              <a:rPr lang="en-US" sz="1200" b="0" i="0" kern="1200" dirty="0">
                <a:solidFill>
                  <a:schemeClr val="tx1"/>
                </a:solidFill>
                <a:effectLst/>
                <a:latin typeface="+mn-lt"/>
                <a:ea typeface="+mn-ea"/>
                <a:cs typeface="+mn-cs"/>
              </a:rPr>
              <a:t>, N. (2017). Factors influencing single-bicycle crashes at skewed railroad grade crossings. </a:t>
            </a:r>
            <a:r>
              <a:rPr lang="en-US" sz="1200" b="0" i="1" kern="1200" dirty="0">
                <a:solidFill>
                  <a:schemeClr val="tx1"/>
                </a:solidFill>
                <a:effectLst/>
                <a:latin typeface="+mn-lt"/>
                <a:ea typeface="+mn-ea"/>
                <a:cs typeface="+mn-cs"/>
              </a:rPr>
              <a:t>Journal of Transport &amp; Health</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7</a:t>
            </a:r>
            <a:r>
              <a:rPr lang="en-US" sz="1200" b="0" i="0" kern="1200" dirty="0">
                <a:solidFill>
                  <a:schemeClr val="tx1"/>
                </a:solidFill>
                <a:effectLst/>
                <a:latin typeface="+mn-lt"/>
                <a:ea typeface="+mn-ea"/>
                <a:cs typeface="+mn-cs"/>
              </a:rPr>
              <a:t>, 54-63. Open access at: </a:t>
            </a:r>
            <a:r>
              <a:rPr lang="en-US" dirty="0"/>
              <a:t>https://www.sciencedirect.com/science/article/pii/S2214140516303450?via%3Dihub#!</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FHWA. (2017). </a:t>
            </a:r>
            <a:r>
              <a:rPr lang="en-US" sz="1200" b="0" i="1" u="none" strike="noStrike" kern="1200" baseline="0" dirty="0">
                <a:solidFill>
                  <a:schemeClr val="tx1"/>
                </a:solidFill>
                <a:latin typeface="+mn-lt"/>
                <a:ea typeface="+mn-ea"/>
                <a:cs typeface="+mn-cs"/>
              </a:rPr>
              <a:t>Road Safety Fundamentals; Concepts, Strategies, and Practices that Reduce Fatalities and Injuries on the Road</a:t>
            </a:r>
            <a:r>
              <a:rPr lang="en-US" sz="1200" b="0" i="0" u="none" strike="noStrike" kern="1200" baseline="0" dirty="0">
                <a:solidFill>
                  <a:schemeClr val="tx1"/>
                </a:solidFill>
                <a:latin typeface="+mn-lt"/>
                <a:ea typeface="+mn-ea"/>
                <a:cs typeface="+mn-cs"/>
              </a:rPr>
              <a:t>. Ed. Daniel Carter. U.S. Department of Transportation. Available: https://rspcb.safety.fhwa.dot.gov/rsf/</a:t>
            </a:r>
            <a:endParaRPr lang="en-US" dirty="0"/>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Image: https://ars.els-cdn.com/content/image/1-s2.0-S2214140516303450-gr3.jpg</a:t>
            </a: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14</a:t>
            </a:fld>
            <a:endParaRPr lang="en-US"/>
          </a:p>
        </p:txBody>
      </p:sp>
    </p:spTree>
    <p:extLst>
      <p:ext uri="{BB962C8B-B14F-4D97-AF65-F5344CB8AC3E}">
        <p14:creationId xmlns:p14="http://schemas.microsoft.com/office/powerpoint/2010/main" val="21293046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 </a:t>
            </a:r>
            <a:r>
              <a:rPr lang="en-US" dirty="0"/>
              <a:t>This section is about conducting</a:t>
            </a:r>
            <a:r>
              <a:rPr lang="en-US" baseline="0" dirty="0"/>
              <a:t> safety analysis. Some concepts and terminology are introduced first, followed by different approaches for conducting safety analysis.</a:t>
            </a:r>
            <a:endParaRPr lang="en-US" dirty="0"/>
          </a:p>
        </p:txBody>
      </p:sp>
      <p:sp>
        <p:nvSpPr>
          <p:cNvPr id="4" name="Slide Number Placeholder 3"/>
          <p:cNvSpPr>
            <a:spLocks noGrp="1"/>
          </p:cNvSpPr>
          <p:nvPr>
            <p:ph type="sldNum" sz="quarter" idx="10"/>
          </p:nvPr>
        </p:nvSpPr>
        <p:spPr/>
        <p:txBody>
          <a:bodyPr/>
          <a:lstStyle/>
          <a:p>
            <a:fld id="{E5421500-ABA7-4F80-9F33-EE022DA3CCF5}" type="slidenum">
              <a:rPr lang="en-US" smtClean="0"/>
              <a:t>15</a:t>
            </a:fld>
            <a:endParaRPr lang="en-US"/>
          </a:p>
        </p:txBody>
      </p:sp>
    </p:spTree>
    <p:extLst>
      <p:ext uri="{BB962C8B-B14F-4D97-AF65-F5344CB8AC3E}">
        <p14:creationId xmlns:p14="http://schemas.microsoft.com/office/powerpoint/2010/main" val="18005476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 </a:t>
            </a:r>
            <a:r>
              <a:rPr lang="en-US" dirty="0"/>
              <a:t>This</a:t>
            </a:r>
            <a:r>
              <a:rPr lang="en-US" baseline="0" dirty="0"/>
              <a:t> slide introduces the various safety performance measures as listed in the Highway Safety Manual. There are various measures of safety performance and different measures can produce different results when prioritizing sites for safety improvement. This table indicates the reliability of the different performance measures for ranking sites with potential for improvement. More reliable methods (shown at the bottom of the table) account for regression-to-the-mean and set a performance threshold.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sz="1200" dirty="0"/>
              <a:t>AASHTO. (2010). Highway Safety Manual. </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16</a:t>
            </a:fld>
            <a:endParaRPr lang="en-US"/>
          </a:p>
        </p:txBody>
      </p:sp>
    </p:spTree>
    <p:extLst>
      <p:ext uri="{BB962C8B-B14F-4D97-AF65-F5344CB8AC3E}">
        <p14:creationId xmlns:p14="http://schemas.microsoft.com/office/powerpoint/2010/main" val="22566635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 </a:t>
            </a:r>
            <a:r>
              <a:rPr lang="en-US" dirty="0"/>
              <a:t>This</a:t>
            </a:r>
            <a:r>
              <a:rPr lang="en-US" baseline="0" dirty="0"/>
              <a:t> slide introduces the concept of using crash frequency as the safety performance measure. In this case, the analyst would select Intersection A as the top priority with respect to crash frequency.</a:t>
            </a:r>
            <a:endParaRPr lang="en-US" sz="1200" dirty="0"/>
          </a:p>
          <a:p>
            <a:endParaRPr lang="en-US" dirty="0"/>
          </a:p>
        </p:txBody>
      </p:sp>
      <p:sp>
        <p:nvSpPr>
          <p:cNvPr id="4" name="Slide Number Placeholder 3"/>
          <p:cNvSpPr>
            <a:spLocks noGrp="1"/>
          </p:cNvSpPr>
          <p:nvPr>
            <p:ph type="sldNum" sz="quarter" idx="10"/>
          </p:nvPr>
        </p:nvSpPr>
        <p:spPr/>
        <p:txBody>
          <a:bodyPr/>
          <a:lstStyle/>
          <a:p>
            <a:pPr>
              <a:defRPr/>
            </a:pPr>
            <a:fld id="{AFF97AEA-DAC4-4BF9-BD5F-5DF3E0BDDC5A}" type="slidenum">
              <a:rPr lang="en-US" smtClean="0"/>
              <a:pPr>
                <a:defRPr/>
              </a:pPr>
              <a:t>17</a:t>
            </a:fld>
            <a:endParaRPr lang="en-US"/>
          </a:p>
        </p:txBody>
      </p:sp>
    </p:spTree>
    <p:extLst>
      <p:ext uri="{BB962C8B-B14F-4D97-AF65-F5344CB8AC3E}">
        <p14:creationId xmlns:p14="http://schemas.microsoft.com/office/powerpoint/2010/main" val="17668163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a:t>
            </a:r>
            <a:r>
              <a:rPr lang="en-US" dirty="0"/>
              <a:t>This</a:t>
            </a:r>
            <a:r>
              <a:rPr lang="en-US" baseline="0" dirty="0"/>
              <a:t> slide introduces the concept of using crash rate as the safety performance measure. In this case, the analyst would select Intersection B as the top priority with respect to crash rate.</a:t>
            </a:r>
            <a:endParaRPr lang="en-US" sz="1200" dirty="0"/>
          </a:p>
          <a:p>
            <a:endParaRPr lang="en-US" dirty="0"/>
          </a:p>
        </p:txBody>
      </p:sp>
      <p:sp>
        <p:nvSpPr>
          <p:cNvPr id="4" name="Slide Number Placeholder 3"/>
          <p:cNvSpPr>
            <a:spLocks noGrp="1"/>
          </p:cNvSpPr>
          <p:nvPr>
            <p:ph type="sldNum" sz="quarter" idx="10"/>
          </p:nvPr>
        </p:nvSpPr>
        <p:spPr/>
        <p:txBody>
          <a:bodyPr/>
          <a:lstStyle/>
          <a:p>
            <a:pPr>
              <a:defRPr/>
            </a:pPr>
            <a:fld id="{AFF97AEA-DAC4-4BF9-BD5F-5DF3E0BDDC5A}" type="slidenum">
              <a:rPr lang="en-US" smtClean="0"/>
              <a:pPr>
                <a:defRPr/>
              </a:pPr>
              <a:t>18</a:t>
            </a:fld>
            <a:endParaRPr lang="en-US"/>
          </a:p>
        </p:txBody>
      </p:sp>
    </p:spTree>
    <p:extLst>
      <p:ext uri="{BB962C8B-B14F-4D97-AF65-F5344CB8AC3E}">
        <p14:creationId xmlns:p14="http://schemas.microsoft.com/office/powerpoint/2010/main" val="9783505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 </a:t>
            </a:r>
            <a:r>
              <a:rPr lang="en-US" dirty="0"/>
              <a:t>This</a:t>
            </a:r>
            <a:r>
              <a:rPr lang="en-US" baseline="0" dirty="0"/>
              <a:t> slide hints that there is a more reliable way to quantify safety performance. As discussed earlier, crash rates (crashes per unit exposure) implicitly assume that crashes and exposure are linearly related; often, the relationship is non-linear.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sz="1200" dirty="0"/>
              <a:t>Hauer, E. (1997). </a:t>
            </a:r>
            <a:r>
              <a:rPr lang="en-US" sz="1200" i="0" u="sng" dirty="0"/>
              <a:t>Observational Before–After Studies in Road Safety: Estimating the Effect of Highway and Traffic Engineering Measures on Road Safety</a:t>
            </a:r>
            <a:r>
              <a:rPr lang="en-US" sz="1200" i="1" dirty="0"/>
              <a:t>. </a:t>
            </a:r>
            <a:r>
              <a:rPr lang="en-US" sz="1200" dirty="0"/>
              <a:t>Elsevier Science, Ltd, Oxford, United Kingdom.</a:t>
            </a:r>
          </a:p>
          <a:p>
            <a:endParaRPr lang="en-US" dirty="0"/>
          </a:p>
        </p:txBody>
      </p:sp>
      <p:sp>
        <p:nvSpPr>
          <p:cNvPr id="4" name="Slide Number Placeholder 3"/>
          <p:cNvSpPr>
            <a:spLocks noGrp="1"/>
          </p:cNvSpPr>
          <p:nvPr>
            <p:ph type="sldNum" sz="quarter" idx="10"/>
          </p:nvPr>
        </p:nvSpPr>
        <p:spPr/>
        <p:txBody>
          <a:bodyPr/>
          <a:lstStyle/>
          <a:p>
            <a:fld id="{E5421500-ABA7-4F80-9F33-EE022DA3CCF5}" type="slidenum">
              <a:rPr lang="en-US" smtClean="0"/>
              <a:t>19</a:t>
            </a:fld>
            <a:endParaRPr lang="en-US"/>
          </a:p>
        </p:txBody>
      </p:sp>
    </p:spTree>
    <p:extLst>
      <p:ext uri="{BB962C8B-B14F-4D97-AF65-F5344CB8AC3E}">
        <p14:creationId xmlns:p14="http://schemas.microsoft.com/office/powerpoint/2010/main" val="23299074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This lecture is designed to introduce current methods of safety analysis for pedestrian and bicyclists. After this lecture students should feel comfortable with some of the language and methods used to study pedestrian and bicycle safety. This lecture will also address some of the current limitations inherent in bicycle and pedestrian safety analysis. </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a:t>
            </a:fld>
            <a:endParaRPr lang="en-US"/>
          </a:p>
        </p:txBody>
      </p:sp>
    </p:spTree>
    <p:extLst>
      <p:ext uri="{BB962C8B-B14F-4D97-AF65-F5344CB8AC3E}">
        <p14:creationId xmlns:p14="http://schemas.microsoft.com/office/powerpoint/2010/main" val="26590331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 </a:t>
            </a:r>
            <a:r>
              <a:rPr lang="en-US" baseline="0" dirty="0"/>
              <a:t>Safety performance functions (SPFs) are mathematical equations that relate crashes to exposure. SPFs account for the non-linear relationship between crashes and exposure. These equations are typically estimated using a statistical procedure that involves curve-fitting. The specific function or shape of the SPF may depend on the type of facility and crash type being investigated.</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AASHTOWare Safety Analyst™ documentation.</a:t>
            </a:r>
          </a:p>
        </p:txBody>
      </p:sp>
      <p:sp>
        <p:nvSpPr>
          <p:cNvPr id="4" name="Slide Number Placeholder 3"/>
          <p:cNvSpPr>
            <a:spLocks noGrp="1"/>
          </p:cNvSpPr>
          <p:nvPr>
            <p:ph type="sldNum" sz="quarter" idx="10"/>
          </p:nvPr>
        </p:nvSpPr>
        <p:spPr/>
        <p:txBody>
          <a:bodyPr/>
          <a:lstStyle/>
          <a:p>
            <a:fld id="{E5421500-ABA7-4F80-9F33-EE022DA3CCF5}" type="slidenum">
              <a:rPr lang="en-US" smtClean="0"/>
              <a:t>20</a:t>
            </a:fld>
            <a:endParaRPr lang="en-US"/>
          </a:p>
        </p:txBody>
      </p:sp>
    </p:spTree>
    <p:extLst>
      <p:ext uri="{BB962C8B-B14F-4D97-AF65-F5344CB8AC3E}">
        <p14:creationId xmlns:p14="http://schemas.microsoft.com/office/powerpoint/2010/main" val="22355029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This is</a:t>
            </a:r>
            <a:r>
              <a:rPr lang="en-US" baseline="0" dirty="0"/>
              <a:t> a hypothetical example of an SPF illustrated in a graph. The horizontal axis shows exposure and the vertical axis shows the number of crashes. If the relationship between crashes and exposure is linear, the line will be a straight line instead of a curve.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Source: </a:t>
            </a:r>
            <a:r>
              <a:rPr lang="en-US" dirty="0"/>
              <a:t>FHWA. (2017). </a:t>
            </a:r>
            <a:r>
              <a:rPr lang="en-US" sz="1200" b="0" i="1" u="none" strike="noStrike" kern="1200" baseline="0" dirty="0">
                <a:solidFill>
                  <a:schemeClr val="tx1"/>
                </a:solidFill>
                <a:latin typeface="+mn-lt"/>
                <a:ea typeface="+mn-ea"/>
                <a:cs typeface="+mn-cs"/>
              </a:rPr>
              <a:t>Road Safety Fundamentals; Concepts, Strategies, and Practices that Reduce Fatalities and Injuries on the Road</a:t>
            </a:r>
            <a:r>
              <a:rPr lang="en-US" sz="1200" b="0" i="0" u="none" strike="noStrike" kern="1200" baseline="0" dirty="0">
                <a:solidFill>
                  <a:schemeClr val="tx1"/>
                </a:solidFill>
                <a:latin typeface="+mn-lt"/>
                <a:ea typeface="+mn-ea"/>
                <a:cs typeface="+mn-cs"/>
              </a:rPr>
              <a:t>. Ed. Daniel Carter. U.S. Department of Transportation. Available: https://rspcb.safety.fhwa.dot.gov/rsf/</a:t>
            </a:r>
            <a:endParaRPr lang="en-US" dirty="0"/>
          </a:p>
          <a:p>
            <a:endParaRPr lang="en-US" b="1" baseline="0" dirty="0"/>
          </a:p>
        </p:txBody>
      </p:sp>
      <p:sp>
        <p:nvSpPr>
          <p:cNvPr id="4" name="Slide Number Placeholder 3"/>
          <p:cNvSpPr>
            <a:spLocks noGrp="1"/>
          </p:cNvSpPr>
          <p:nvPr>
            <p:ph type="sldNum" sz="quarter" idx="10"/>
          </p:nvPr>
        </p:nvSpPr>
        <p:spPr/>
        <p:txBody>
          <a:bodyPr/>
          <a:lstStyle/>
          <a:p>
            <a:fld id="{E5421500-ABA7-4F80-9F33-EE022DA3CCF5}" type="slidenum">
              <a:rPr lang="en-US" smtClean="0"/>
              <a:t>21</a:t>
            </a:fld>
            <a:endParaRPr lang="en-US"/>
          </a:p>
        </p:txBody>
      </p:sp>
    </p:spTree>
    <p:extLst>
      <p:ext uri="{BB962C8B-B14F-4D97-AF65-F5344CB8AC3E}">
        <p14:creationId xmlns:p14="http://schemas.microsoft.com/office/powerpoint/2010/main" val="17105801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This is another example of an SPF. The shape</a:t>
            </a:r>
            <a:r>
              <a:rPr lang="en-US" baseline="0" dirty="0"/>
              <a:t> of the SPF depends on the type of facility, crash type, and severity.</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FHWA. (2017). </a:t>
            </a:r>
            <a:r>
              <a:rPr lang="en-US" sz="1200" b="0" i="1" u="none" strike="noStrike" kern="1200" baseline="0" dirty="0">
                <a:solidFill>
                  <a:schemeClr val="tx1"/>
                </a:solidFill>
                <a:latin typeface="+mn-lt"/>
                <a:ea typeface="+mn-ea"/>
                <a:cs typeface="+mn-cs"/>
              </a:rPr>
              <a:t>Road Safety Fundamentals; Concepts, Strategies, and Practices that Reduce Fatalities and Injuries on the Road</a:t>
            </a:r>
            <a:r>
              <a:rPr lang="en-US" sz="1200" b="0" i="0" u="none" strike="noStrike" kern="1200" baseline="0" dirty="0">
                <a:solidFill>
                  <a:schemeClr val="tx1"/>
                </a:solidFill>
                <a:latin typeface="+mn-lt"/>
                <a:ea typeface="+mn-ea"/>
                <a:cs typeface="+mn-cs"/>
              </a:rPr>
              <a:t>. Ed. Daniel Carter. U.S. Department of Transportation. Available: https://rspcb.safety.fhwa.dot.gov/rsf/</a:t>
            </a: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22</a:t>
            </a:fld>
            <a:endParaRPr lang="en-US"/>
          </a:p>
        </p:txBody>
      </p:sp>
    </p:spTree>
    <p:extLst>
      <p:ext uri="{BB962C8B-B14F-4D97-AF65-F5344CB8AC3E}">
        <p14:creationId xmlns:p14="http://schemas.microsoft.com/office/powerpoint/2010/main" val="39687519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 </a:t>
            </a:r>
            <a:r>
              <a:rPr lang="en-US" dirty="0"/>
              <a:t>This</a:t>
            </a:r>
            <a:r>
              <a:rPr lang="en-US" baseline="0" dirty="0"/>
              <a:t> slide is an example SPF that is documented in the Highway Safety Manual. This SPF was estimated using data from Toronto and Charlotte and can be used to predict the number of pedestrian-vehicle crashes in one year at a 4-leg signalized intersection.</a:t>
            </a:r>
          </a:p>
          <a:p>
            <a:endParaRPr lang="en-US" baseline="0" dirty="0"/>
          </a:p>
          <a:p>
            <a:r>
              <a:rPr lang="en-US" baseline="0" dirty="0"/>
              <a:t>The SPF includes total intersection AADT (</a:t>
            </a:r>
            <a:r>
              <a:rPr lang="en-US" baseline="0" dirty="0" err="1"/>
              <a:t>AADT</a:t>
            </a:r>
            <a:r>
              <a:rPr lang="en-US" baseline="-25000" dirty="0" err="1"/>
              <a:t>Total</a:t>
            </a:r>
            <a:r>
              <a:rPr lang="en-US" baseline="0" dirty="0"/>
              <a:t>), minor road AADT (</a:t>
            </a:r>
            <a:r>
              <a:rPr lang="en-US" baseline="0" dirty="0" err="1"/>
              <a:t>AADT</a:t>
            </a:r>
            <a:r>
              <a:rPr lang="en-US" baseline="-25000" dirty="0" err="1"/>
              <a:t>min</a:t>
            </a:r>
            <a:r>
              <a:rPr lang="en-US" baseline="0" dirty="0"/>
              <a:t>), major road AADT (</a:t>
            </a:r>
            <a:r>
              <a:rPr lang="en-US" baseline="0" dirty="0" err="1"/>
              <a:t>AADT</a:t>
            </a:r>
            <a:r>
              <a:rPr lang="en-US" baseline="-25000" dirty="0" err="1"/>
              <a:t>maj</a:t>
            </a:r>
            <a:r>
              <a:rPr lang="en-US" baseline="0" dirty="0"/>
              <a:t>), sum of daily pedestrian volumes crossing all intersection legs (</a:t>
            </a:r>
            <a:r>
              <a:rPr lang="en-US" baseline="0" dirty="0" err="1"/>
              <a:t>Pedvol</a:t>
            </a:r>
            <a:r>
              <a:rPr lang="en-US" baseline="0" dirty="0"/>
              <a:t>), and the maximum number of legs crossed by a pedestrian in any crossing maneuver at the intersection considering the presence of refuge islands (</a:t>
            </a:r>
            <a:r>
              <a:rPr lang="en-US" baseline="0" dirty="0" err="1"/>
              <a:t>n</a:t>
            </a:r>
            <a:r>
              <a:rPr lang="en-US" baseline="-25000" dirty="0" err="1"/>
              <a:t>lanesx</a:t>
            </a:r>
            <a:r>
              <a:rPr lang="en-US" baseline="0" dirty="0"/>
              <a:t>).</a:t>
            </a:r>
          </a:p>
          <a:p>
            <a:endParaRPr lang="en-US" dirty="0"/>
          </a:p>
          <a:p>
            <a:r>
              <a:rPr lang="en-US" dirty="0"/>
              <a:t>If</a:t>
            </a:r>
            <a:r>
              <a:rPr lang="en-US" baseline="0" dirty="0"/>
              <a:t> this SPF is used in other jurisdictions, it needs to be calibrated. The procedures for calibration can be found in the Highway Safety Manual.</a:t>
            </a:r>
          </a:p>
          <a:p>
            <a:endParaRPr lang="en-US" baseline="0" dirty="0"/>
          </a:p>
          <a:p>
            <a:r>
              <a:rPr lang="en-US" b="1" baseline="0" dirty="0"/>
              <a:t>Source: </a:t>
            </a:r>
            <a:r>
              <a:rPr lang="en-US" b="0" baseline="0" dirty="0"/>
              <a:t>AASHTO. </a:t>
            </a:r>
            <a:r>
              <a:rPr lang="en-US" i="1" baseline="0" dirty="0"/>
              <a:t>Highway Safety Manual</a:t>
            </a:r>
            <a:r>
              <a:rPr lang="en-US" baseline="0" dirty="0"/>
              <a:t>, 1</a:t>
            </a:r>
            <a:r>
              <a:rPr lang="en-US" baseline="30000" dirty="0"/>
              <a:t>st</a:t>
            </a:r>
            <a:r>
              <a:rPr lang="en-US" baseline="0" dirty="0"/>
              <a:t> Edition, Volume 2, Chapter 12. p 12-36, 12-37.</a:t>
            </a:r>
            <a:endParaRPr lang="en-US" dirty="0"/>
          </a:p>
        </p:txBody>
      </p:sp>
      <p:sp>
        <p:nvSpPr>
          <p:cNvPr id="4" name="Slide Number Placeholder 3"/>
          <p:cNvSpPr>
            <a:spLocks noGrp="1"/>
          </p:cNvSpPr>
          <p:nvPr>
            <p:ph type="sldNum" sz="quarter" idx="10"/>
          </p:nvPr>
        </p:nvSpPr>
        <p:spPr/>
        <p:txBody>
          <a:bodyPr/>
          <a:lstStyle/>
          <a:p>
            <a:fld id="{E5421500-ABA7-4F80-9F33-EE022DA3CCF5}" type="slidenum">
              <a:rPr lang="en-US" smtClean="0"/>
              <a:t>23</a:t>
            </a:fld>
            <a:endParaRPr lang="en-US"/>
          </a:p>
        </p:txBody>
      </p:sp>
    </p:spTree>
    <p:extLst>
      <p:ext uri="{BB962C8B-B14F-4D97-AF65-F5344CB8AC3E}">
        <p14:creationId xmlns:p14="http://schemas.microsoft.com/office/powerpoint/2010/main" val="37940389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 </a:t>
            </a:r>
            <a:r>
              <a:rPr lang="en-US" dirty="0"/>
              <a:t>Her</a:t>
            </a:r>
            <a:r>
              <a:rPr lang="en-US" baseline="0" dirty="0"/>
              <a:t>e is a numerical example to illustrate the application of the SPF that was shown in the previous slide. Using the inputs, the calculation can be made using a calculator or an excel spreadsheet.</a:t>
            </a:r>
          </a:p>
          <a:p>
            <a:endParaRPr lang="en-US" baseline="0" dirty="0"/>
          </a:p>
        </p:txBody>
      </p:sp>
      <p:sp>
        <p:nvSpPr>
          <p:cNvPr id="4" name="Slide Number Placeholder 3"/>
          <p:cNvSpPr>
            <a:spLocks noGrp="1"/>
          </p:cNvSpPr>
          <p:nvPr>
            <p:ph type="sldNum" sz="quarter" idx="10"/>
          </p:nvPr>
        </p:nvSpPr>
        <p:spPr/>
        <p:txBody>
          <a:bodyPr/>
          <a:lstStyle/>
          <a:p>
            <a:fld id="{E5421500-ABA7-4F80-9F33-EE022DA3CCF5}" type="slidenum">
              <a:rPr lang="en-US" smtClean="0"/>
              <a:t>24</a:t>
            </a:fld>
            <a:endParaRPr lang="en-US"/>
          </a:p>
        </p:txBody>
      </p:sp>
    </p:spTree>
    <p:extLst>
      <p:ext uri="{BB962C8B-B14F-4D97-AF65-F5344CB8AC3E}">
        <p14:creationId xmlns:p14="http://schemas.microsoft.com/office/powerpoint/2010/main" val="9702359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Regression</a:t>
            </a:r>
            <a:r>
              <a:rPr lang="en-US" baseline="0" dirty="0"/>
              <a:t> to the mean is an important concept in the context of analyzing and interpreting crash data.</a:t>
            </a:r>
          </a:p>
          <a:p>
            <a:r>
              <a:rPr lang="en-US" b="1" baseline="0" dirty="0"/>
              <a:t>Source</a:t>
            </a:r>
            <a:r>
              <a:rPr lang="en-US" baseline="0" dirty="0"/>
              <a:t>: </a:t>
            </a:r>
            <a:r>
              <a:rPr lang="en-US" dirty="0"/>
              <a:t>Slide adapted from the UNC Highway Safety Research Center’s Road Safety Academy, (2018).</a:t>
            </a:r>
          </a:p>
        </p:txBody>
      </p:sp>
      <p:sp>
        <p:nvSpPr>
          <p:cNvPr id="4" name="Slide Number Placeholder 3"/>
          <p:cNvSpPr>
            <a:spLocks noGrp="1"/>
          </p:cNvSpPr>
          <p:nvPr>
            <p:ph type="sldNum" sz="quarter" idx="10"/>
          </p:nvPr>
        </p:nvSpPr>
        <p:spPr/>
        <p:txBody>
          <a:bodyPr/>
          <a:lstStyle/>
          <a:p>
            <a:fld id="{E5421500-ABA7-4F80-9F33-EE022DA3CCF5}" type="slidenum">
              <a:rPr lang="en-US" smtClean="0"/>
              <a:t>25</a:t>
            </a:fld>
            <a:endParaRPr lang="en-US"/>
          </a:p>
        </p:txBody>
      </p:sp>
    </p:spTree>
    <p:extLst>
      <p:ext uri="{BB962C8B-B14F-4D97-AF65-F5344CB8AC3E}">
        <p14:creationId xmlns:p14="http://schemas.microsoft.com/office/powerpoint/2010/main" val="30998375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Crashes are random events that naturally fluctuate over time at any given site. This crash fluctuation makes it difficult to determine whether changes in observed crash frequency are due to changes in site conditions or random natural fluctuations.</a:t>
            </a:r>
          </a:p>
          <a:p>
            <a:r>
              <a:rPr lang="en-US" dirty="0"/>
              <a:t>So, regression</a:t>
            </a:r>
            <a:r>
              <a:rPr lang="en-US" baseline="0" dirty="0"/>
              <a:t> to the mean refers to the phenomenon of ‘averaging out’ in statistics. So, if the crash count at a site is unusually high in a particular year, it is very likely that it is going to approach its average in the next year.</a:t>
            </a:r>
          </a:p>
          <a:p>
            <a:r>
              <a:rPr lang="en-US" baseline="0" dirty="0"/>
              <a:t>If we are not careful, this phenomenon may lead us to confuse random change with real change.</a:t>
            </a:r>
          </a:p>
          <a:p>
            <a:r>
              <a:rPr lang="en-US" b="1" baseline="0" dirty="0"/>
              <a:t>Source: </a:t>
            </a:r>
            <a:r>
              <a:rPr lang="en-US" dirty="0"/>
              <a:t>Slide adapted from the UNC Highway Safety Research Center’s Road Safety Academy, (2018).</a:t>
            </a:r>
          </a:p>
          <a:p>
            <a:endParaRPr lang="en-US" dirty="0"/>
          </a:p>
        </p:txBody>
      </p:sp>
      <p:sp>
        <p:nvSpPr>
          <p:cNvPr id="4" name="Slide Number Placeholder 3"/>
          <p:cNvSpPr>
            <a:spLocks noGrp="1"/>
          </p:cNvSpPr>
          <p:nvPr>
            <p:ph type="sldNum" sz="quarter" idx="10"/>
          </p:nvPr>
        </p:nvSpPr>
        <p:spPr/>
        <p:txBody>
          <a:bodyPr/>
          <a:lstStyle/>
          <a:p>
            <a:fld id="{E5421500-ABA7-4F80-9F33-EE022DA3CCF5}" type="slidenum">
              <a:rPr lang="en-US" smtClean="0"/>
              <a:t>26</a:t>
            </a:fld>
            <a:endParaRPr lang="en-US"/>
          </a:p>
        </p:txBody>
      </p:sp>
    </p:spTree>
    <p:extLst>
      <p:ext uri="{BB962C8B-B14F-4D97-AF65-F5344CB8AC3E}">
        <p14:creationId xmlns:p14="http://schemas.microsoft.com/office/powerpoint/2010/main" val="1070825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dirty="0"/>
              <a:t>What you see here is a</a:t>
            </a:r>
            <a:r>
              <a:rPr lang="en-US" baseline="0" dirty="0"/>
              <a:t> graph to illustrate what was mentioned in the previous slide. This graph shows the observed crash frequency per year. It is apparent that the crash frequency randomly goes up and down every year.</a:t>
            </a:r>
            <a:endParaRPr lang="en-US" b="1" dirty="0"/>
          </a:p>
          <a:p>
            <a:r>
              <a:rPr lang="en-US" b="1" dirty="0"/>
              <a:t>Notes: </a:t>
            </a:r>
            <a:r>
              <a:rPr lang="en-US" baseline="0" dirty="0"/>
              <a:t>What you also see is the expected average crash frequency (also called the long-term average) and short-term average crash frequency. So, the message is that the short-term frequency is not necessarily a good indicator of the long term expected average crash frequency.</a:t>
            </a:r>
          </a:p>
          <a:p>
            <a:r>
              <a:rPr lang="en-US" baseline="0" dirty="0"/>
              <a:t>This is hypothetical data, but the phenomenon is real.</a:t>
            </a:r>
          </a:p>
          <a:p>
            <a:r>
              <a:rPr lang="en-US" b="1" baseline="0" dirty="0"/>
              <a:t>Source:</a:t>
            </a:r>
            <a:r>
              <a:rPr lang="en-US" baseline="0" dirty="0"/>
              <a:t> </a:t>
            </a:r>
            <a:r>
              <a:rPr lang="en-US" dirty="0"/>
              <a:t>Slide adapted from the UNC Highway Safety Research Center’s Road Safety Academy, (2018).</a:t>
            </a:r>
          </a:p>
          <a:p>
            <a:endParaRPr lang="en-US" dirty="0"/>
          </a:p>
        </p:txBody>
      </p:sp>
      <p:sp>
        <p:nvSpPr>
          <p:cNvPr id="4" name="Slide Number Placeholder 3"/>
          <p:cNvSpPr>
            <a:spLocks noGrp="1"/>
          </p:cNvSpPr>
          <p:nvPr>
            <p:ph type="sldNum" sz="quarter" idx="10"/>
          </p:nvPr>
        </p:nvSpPr>
        <p:spPr/>
        <p:txBody>
          <a:bodyPr/>
          <a:lstStyle/>
          <a:p>
            <a:fld id="{E5421500-ABA7-4F80-9F33-EE022DA3CCF5}" type="slidenum">
              <a:rPr lang="en-US" smtClean="0"/>
              <a:t>27</a:t>
            </a:fld>
            <a:endParaRPr lang="en-US"/>
          </a:p>
        </p:txBody>
      </p:sp>
    </p:spTree>
    <p:extLst>
      <p:ext uri="{BB962C8B-B14F-4D97-AF65-F5344CB8AC3E}">
        <p14:creationId xmlns:p14="http://schemas.microsoft.com/office/powerpoint/2010/main" val="19704302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 </a:t>
            </a:r>
            <a:r>
              <a:rPr lang="en-US" dirty="0"/>
              <a:t>One</a:t>
            </a:r>
            <a:r>
              <a:rPr lang="en-US" baseline="0" dirty="0"/>
              <a:t> approach for estimating the expected average crash frequency (i.e., long-term average value) is the use of the empirical Bayes (EB) method. If the EB method is used, the expected average crash frequency is called the EB estimate.</a:t>
            </a:r>
          </a:p>
          <a:p>
            <a:endParaRPr lang="en-US" baseline="0" dirty="0"/>
          </a:p>
          <a:p>
            <a:r>
              <a:rPr lang="en-US" baseline="0" dirty="0"/>
              <a:t>The EB estimate is the weighted average of two parameters: (1) observed crash count at a site, (2) predicted crash count based on the SPF. This concept is illustrated using a schematic in the next slide.</a:t>
            </a:r>
            <a:endParaRPr lang="en-US" dirty="0"/>
          </a:p>
        </p:txBody>
      </p:sp>
      <p:sp>
        <p:nvSpPr>
          <p:cNvPr id="4" name="Slide Number Placeholder 3"/>
          <p:cNvSpPr>
            <a:spLocks noGrp="1"/>
          </p:cNvSpPr>
          <p:nvPr>
            <p:ph type="sldNum" sz="quarter" idx="10"/>
          </p:nvPr>
        </p:nvSpPr>
        <p:spPr/>
        <p:txBody>
          <a:bodyPr/>
          <a:lstStyle/>
          <a:p>
            <a:fld id="{E5421500-ABA7-4F80-9F33-EE022DA3CCF5}" type="slidenum">
              <a:rPr lang="en-US" smtClean="0"/>
              <a:t>28</a:t>
            </a:fld>
            <a:endParaRPr lang="en-US"/>
          </a:p>
        </p:txBody>
      </p:sp>
    </p:spTree>
    <p:extLst>
      <p:ext uri="{BB962C8B-B14F-4D97-AF65-F5344CB8AC3E}">
        <p14:creationId xmlns:p14="http://schemas.microsoft.com/office/powerpoint/2010/main" val="106687505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This schematic</a:t>
            </a:r>
            <a:r>
              <a:rPr lang="en-US" baseline="0" dirty="0"/>
              <a:t> shows the difference between the observed number of crashes, predicted number of crashes, and the expected number using EB.</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sz="1200" b="0" i="0" u="none" strike="noStrike" kern="1200" baseline="0" dirty="0">
                <a:solidFill>
                  <a:schemeClr val="tx1"/>
                </a:solidFill>
                <a:latin typeface="+mn-lt"/>
                <a:ea typeface="+mn-ea"/>
                <a:cs typeface="+mn-cs"/>
              </a:rPr>
              <a:t>FHWA. (2017). </a:t>
            </a:r>
            <a:r>
              <a:rPr lang="en-US" sz="1200" b="0" i="1" u="none" strike="noStrike" kern="1200" baseline="0" dirty="0">
                <a:solidFill>
                  <a:schemeClr val="tx1"/>
                </a:solidFill>
                <a:latin typeface="+mn-lt"/>
                <a:ea typeface="+mn-ea"/>
                <a:cs typeface="+mn-cs"/>
              </a:rPr>
              <a:t>Road Safety Fundamentals; Concepts, Strategies, and Practices that Reduce Fatalities and Injuries on the Road. </a:t>
            </a:r>
            <a:r>
              <a:rPr lang="en-US" sz="1200" b="0" i="0" u="none" strike="noStrike" kern="1200" baseline="0" dirty="0">
                <a:solidFill>
                  <a:schemeClr val="tx1"/>
                </a:solidFill>
                <a:latin typeface="+mn-lt"/>
                <a:ea typeface="+mn-ea"/>
                <a:cs typeface="+mn-cs"/>
              </a:rPr>
              <a:t>Ed. Daniel Carter. U.S. Department of Transportation. Available: https://rspcb.safety.fhwa.dot.gov/rsf/</a:t>
            </a:r>
            <a:endParaRPr lang="en-US" i="0"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29</a:t>
            </a:fld>
            <a:endParaRPr lang="en-US"/>
          </a:p>
        </p:txBody>
      </p:sp>
    </p:spTree>
    <p:extLst>
      <p:ext uri="{BB962C8B-B14F-4D97-AF65-F5344CB8AC3E}">
        <p14:creationId xmlns:p14="http://schemas.microsoft.com/office/powerpoint/2010/main" val="14030873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dirty="0"/>
              <a:t>This slide is to get you thinking about the big picture safety issues. Who’s responsible for safety?  Why isn’t there a greater incentive to build safer roadways?  </a:t>
            </a:r>
          </a:p>
          <a:p>
            <a:r>
              <a:rPr lang="en-US" dirty="0"/>
              <a:t>Could there be greater compatibility between safety, mobility, and access than in present systems?</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Balancing ped/bike safety with other interests is important but difficult. Air quality, congestion, global climate change, and energy use issues should also be considered. An important element of pedestrian and bicycle planning is creating a culture of traffic safety, which means institutionalizing and creating public demand for safety.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Slide adapted from: PBIC. (2011). Graduate Level Bicycle and Pedestrian Planning Course.</a:t>
            </a:r>
          </a:p>
          <a:p>
            <a:pPr marL="228600" indent="-228600">
              <a:buFont typeface="+mj-lt"/>
              <a:buAutoNum type="arabicPeriod"/>
            </a:pPr>
            <a:r>
              <a:rPr lang="en-US" dirty="0"/>
              <a:t>Hauer, E. (2007). “A case for evidence-based road safety delivery” in </a:t>
            </a:r>
            <a:r>
              <a:rPr lang="en-US" i="0" u="sng" dirty="0"/>
              <a:t>Improving traffic safety culture in the United States: The journey forward.</a:t>
            </a:r>
            <a:r>
              <a:rPr lang="en-US" dirty="0"/>
              <a:t> Ed. </a:t>
            </a:r>
            <a:r>
              <a:rPr lang="en-US" dirty="0" err="1"/>
              <a:t>Kisinger</a:t>
            </a:r>
            <a:r>
              <a:rPr lang="en-US" dirty="0"/>
              <a:t>, P. Washington, D.C.: AAA Foundation for Traffic Safety.</a:t>
            </a:r>
          </a:p>
          <a:p>
            <a:endParaRPr lang="en-US" dirty="0"/>
          </a:p>
          <a:p>
            <a:r>
              <a:rPr lang="en-US" dirty="0"/>
              <a:t>Image: http://www.pedbikeimages.org/mediumimages/crossing.3.boulder.broadway(8).jpg</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a:t>
            </a:fld>
            <a:endParaRPr lang="en-US"/>
          </a:p>
        </p:txBody>
      </p:sp>
    </p:spTree>
    <p:extLst>
      <p:ext uri="{BB962C8B-B14F-4D97-AF65-F5344CB8AC3E}">
        <p14:creationId xmlns:p14="http://schemas.microsoft.com/office/powerpoint/2010/main" val="651249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30</a:t>
            </a:fld>
            <a:endParaRPr lang="en-US"/>
          </a:p>
        </p:txBody>
      </p:sp>
    </p:spTree>
    <p:extLst>
      <p:ext uri="{BB962C8B-B14F-4D97-AF65-F5344CB8AC3E}">
        <p14:creationId xmlns:p14="http://schemas.microsoft.com/office/powerpoint/2010/main" val="4963336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 </a:t>
            </a:r>
            <a:r>
              <a:rPr lang="en-US" sz="1200" b="0" i="0" kern="1200" dirty="0">
                <a:solidFill>
                  <a:schemeClr val="tx1"/>
                </a:solidFill>
                <a:effectLst/>
                <a:latin typeface="+mn-lt"/>
                <a:ea typeface="+mn-ea"/>
                <a:cs typeface="+mn-cs"/>
              </a:rPr>
              <a:t>The safety management process can be viewed in three general components. These components are carried out by the agency (or agencies) responsible for managing the safety of the road system.</a:t>
            </a:r>
            <a:endParaRPr lang="en-US" b="1" dirty="0"/>
          </a:p>
          <a:p>
            <a:r>
              <a:rPr lang="en-US" b="1" dirty="0"/>
              <a:t>Notes:</a:t>
            </a:r>
          </a:p>
          <a:p>
            <a:r>
              <a:rPr lang="en-US" sz="1200" b="0" i="0" u="sng" kern="1200" dirty="0">
                <a:solidFill>
                  <a:schemeClr val="tx1"/>
                </a:solidFill>
                <a:effectLst/>
                <a:latin typeface="+mn-lt"/>
                <a:ea typeface="+mn-ea"/>
                <a:cs typeface="+mn-cs"/>
              </a:rPr>
              <a:t>Planning</a:t>
            </a:r>
            <a:r>
              <a:rPr lang="en-US" sz="1200" b="0" i="0" kern="1200" dirty="0">
                <a:solidFill>
                  <a:schemeClr val="tx1"/>
                </a:solidFill>
                <a:effectLst/>
                <a:latin typeface="+mn-lt"/>
                <a:ea typeface="+mn-ea"/>
                <a:cs typeface="+mn-cs"/>
              </a:rPr>
              <a:t> - The agency uses crash data and other safety data to identify safety issues or problem locations, diagnose crash contributing factors, and develop potential strategies to address or mitigate the contributing factors. These strategies might also be referred to as countermeasures or treatments. The agency must also weigh the potential strategies and decide which ones to implement within the given budget.</a:t>
            </a:r>
          </a:p>
          <a:p>
            <a:r>
              <a:rPr lang="en-US" sz="1200" b="0" i="0" u="sng" kern="1200" dirty="0">
                <a:solidFill>
                  <a:schemeClr val="tx1"/>
                </a:solidFill>
                <a:effectLst/>
                <a:latin typeface="+mn-lt"/>
                <a:ea typeface="+mn-ea"/>
                <a:cs typeface="+mn-cs"/>
              </a:rPr>
              <a:t>Implementation</a:t>
            </a:r>
            <a:r>
              <a:rPr lang="en-US" sz="1200" b="0" i="0" kern="1200" dirty="0">
                <a:solidFill>
                  <a:schemeClr val="tx1"/>
                </a:solidFill>
                <a:effectLst/>
                <a:latin typeface="+mn-lt"/>
                <a:ea typeface="+mn-ea"/>
                <a:cs typeface="+mn-cs"/>
              </a:rPr>
              <a:t> - The agency programs, designs, and constructs the selected projects.</a:t>
            </a:r>
          </a:p>
          <a:p>
            <a:r>
              <a:rPr lang="en-US" b="0" u="sng" dirty="0"/>
              <a:t>Evaluation</a:t>
            </a:r>
            <a:r>
              <a:rPr lang="en-US" b="0" dirty="0"/>
              <a:t> – The agency compares the safety performance before and after (or uses some other method) to evaluate the effectiveness of implemented projects.</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sz="1200" b="0" i="0" u="none" strike="noStrike" kern="1200" baseline="0" dirty="0">
                <a:solidFill>
                  <a:schemeClr val="tx1"/>
                </a:solidFill>
                <a:latin typeface="+mn-lt"/>
                <a:ea typeface="+mn-ea"/>
                <a:cs typeface="+mn-cs"/>
              </a:rPr>
              <a:t>FHWA. (2010).</a:t>
            </a:r>
            <a:r>
              <a:rPr lang="en-US" sz="1200" b="0" i="1" u="none" strike="noStrike" kern="1200" baseline="0" dirty="0">
                <a:solidFill>
                  <a:schemeClr val="tx1"/>
                </a:solidFill>
                <a:latin typeface="+mn-lt"/>
                <a:ea typeface="+mn-ea"/>
                <a:cs typeface="+mn-cs"/>
              </a:rPr>
              <a:t> Highway Safety Improvement Program Manual.</a:t>
            </a:r>
            <a:endParaRPr lang="en-US" dirty="0"/>
          </a:p>
        </p:txBody>
      </p:sp>
      <p:sp>
        <p:nvSpPr>
          <p:cNvPr id="4" name="Slide Number Placeholder 3"/>
          <p:cNvSpPr>
            <a:spLocks noGrp="1"/>
          </p:cNvSpPr>
          <p:nvPr>
            <p:ph type="sldNum" sz="quarter" idx="10"/>
          </p:nvPr>
        </p:nvSpPr>
        <p:spPr/>
        <p:txBody>
          <a:bodyPr/>
          <a:lstStyle/>
          <a:p>
            <a:fld id="{E5421500-ABA7-4F80-9F33-EE022DA3CCF5}" type="slidenum">
              <a:rPr lang="en-US" smtClean="0"/>
              <a:t>31</a:t>
            </a:fld>
            <a:endParaRPr lang="en-US"/>
          </a:p>
        </p:txBody>
      </p:sp>
    </p:spTree>
    <p:extLst>
      <p:ext uri="{BB962C8B-B14F-4D97-AF65-F5344CB8AC3E}">
        <p14:creationId xmlns:p14="http://schemas.microsoft.com/office/powerpoint/2010/main" val="22905963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Similar processes can be used to identify,</a:t>
            </a:r>
            <a:r>
              <a:rPr lang="en-US" baseline="0" dirty="0"/>
              <a:t> treat and evaluate specific sites and the system. It’s important to not just choose one method or the other. </a:t>
            </a:r>
            <a:r>
              <a:rPr lang="en-US" sz="1200" b="0" i="0" kern="1200" dirty="0">
                <a:solidFill>
                  <a:schemeClr val="tx1"/>
                </a:solidFill>
                <a:effectLst/>
                <a:latin typeface="+mn-lt"/>
                <a:ea typeface="+mn-ea"/>
                <a:cs typeface="+mn-cs"/>
              </a:rPr>
              <a:t>System-wide is a general term that refers to treating safety issues across an entire transportation system using policies or campaigns. Systemic is a more specific term that refers to identifying a subset of a transportation system based on risk factors and implementing safety efforts that address the characteristics of that subset.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The systemic and system-wide approaches are covered later in this lesson.</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FHWA. (2017). </a:t>
            </a:r>
            <a:r>
              <a:rPr lang="en-US" i="1" dirty="0"/>
              <a:t>Road Safety Fundamentals; Concepts, Strategies, and Practices that Reduce Fatalities and Injuries on the Road</a:t>
            </a:r>
            <a:r>
              <a:rPr lang="en-US" dirty="0"/>
              <a:t>. Ed. Daniel Carter. U.S. Department of Transportation. Available: https://rspcb.safety.fhwa.dot.gov/rsf/</a:t>
            </a:r>
          </a:p>
        </p:txBody>
      </p:sp>
      <p:sp>
        <p:nvSpPr>
          <p:cNvPr id="4" name="Footer Placeholder 3"/>
          <p:cNvSpPr>
            <a:spLocks noGrp="1"/>
          </p:cNvSpPr>
          <p:nvPr>
            <p:ph type="ftr" sz="quarter" idx="10"/>
          </p:nvPr>
        </p:nvSpPr>
        <p:spPr/>
        <p:txBody>
          <a:bodyPr/>
          <a:lstStyle/>
          <a:p>
            <a:pPr>
              <a:defRPr/>
            </a:pPr>
            <a:r>
              <a:rPr lang="en-US"/>
              <a:t>NCHRP 17-40, June 2010</a:t>
            </a:r>
          </a:p>
        </p:txBody>
      </p:sp>
      <p:sp>
        <p:nvSpPr>
          <p:cNvPr id="5" name="Slide Number Placeholder 4"/>
          <p:cNvSpPr>
            <a:spLocks noGrp="1"/>
          </p:cNvSpPr>
          <p:nvPr>
            <p:ph type="sldNum" sz="quarter" idx="11"/>
          </p:nvPr>
        </p:nvSpPr>
        <p:spPr/>
        <p:txBody>
          <a:bodyPr/>
          <a:lstStyle/>
          <a:p>
            <a:pPr>
              <a:defRPr/>
            </a:pPr>
            <a:fld id="{C11276D8-F4B7-440A-8AD3-54D93C658D19}" type="slidenum">
              <a:rPr lang="en-US" smtClean="0"/>
              <a:pPr>
                <a:defRPr/>
              </a:pPr>
              <a:t>32</a:t>
            </a:fld>
            <a:endParaRPr lang="en-US"/>
          </a:p>
        </p:txBody>
      </p:sp>
    </p:spTree>
    <p:extLst>
      <p:ext uri="{BB962C8B-B14F-4D97-AF65-F5344CB8AC3E}">
        <p14:creationId xmlns:p14="http://schemas.microsoft.com/office/powerpoint/2010/main" val="187451210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 </a:t>
            </a:r>
            <a:r>
              <a:rPr lang="en-US" dirty="0"/>
              <a:t>Site</a:t>
            </a:r>
            <a:r>
              <a:rPr lang="en-US" baseline="0" dirty="0"/>
              <a:t>-level safety management is the process of identifying and addressing safety issues at high-priority sites. Site-level safety management can be further divided into six distinct steps. This step is presented in Part B of the first edition of the Highway Safety Manual. Many of these steps are included in this set of slides, except economic appraisal and project prioritization.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FHWA. (2017). </a:t>
            </a:r>
            <a:r>
              <a:rPr lang="en-US" i="1" dirty="0"/>
              <a:t>Road Safety Fundamentals; Concepts, Strategies, and Practices that Reduce Fatalities and Injuries on the Road</a:t>
            </a:r>
            <a:r>
              <a:rPr lang="en-US" dirty="0"/>
              <a:t>. Ed. Daniel Carter. U.S. Department of Transportation. Available: https://rspcb.safety.fhwa.dot.gov/rsf/</a:t>
            </a:r>
          </a:p>
        </p:txBody>
      </p:sp>
      <p:sp>
        <p:nvSpPr>
          <p:cNvPr id="4" name="Slide Number Placeholder 3"/>
          <p:cNvSpPr>
            <a:spLocks noGrp="1"/>
          </p:cNvSpPr>
          <p:nvPr>
            <p:ph type="sldNum" sz="quarter" idx="10"/>
          </p:nvPr>
        </p:nvSpPr>
        <p:spPr/>
        <p:txBody>
          <a:bodyPr/>
          <a:lstStyle/>
          <a:p>
            <a:fld id="{E5421500-ABA7-4F80-9F33-EE022DA3CCF5}" type="slidenum">
              <a:rPr lang="en-US" smtClean="0"/>
              <a:t>33</a:t>
            </a:fld>
            <a:endParaRPr lang="en-US"/>
          </a:p>
        </p:txBody>
      </p:sp>
    </p:spTree>
    <p:extLst>
      <p:ext uri="{BB962C8B-B14F-4D97-AF65-F5344CB8AC3E}">
        <p14:creationId xmlns:p14="http://schemas.microsoft.com/office/powerpoint/2010/main" val="15173809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 </a:t>
            </a:r>
            <a:r>
              <a:rPr lang="en-US" dirty="0"/>
              <a:t>Network screening is</a:t>
            </a:r>
            <a:r>
              <a:rPr lang="en-US" baseline="0" dirty="0"/>
              <a:t> the process of selecting high priority sites through an analysis of crash data.</a:t>
            </a:r>
            <a:endParaRPr lang="en-US" dirty="0"/>
          </a:p>
          <a:p>
            <a:r>
              <a:rPr lang="en-US" sz="1200" b="0" i="0" kern="1200" dirty="0">
                <a:solidFill>
                  <a:schemeClr val="tx1"/>
                </a:solidFill>
                <a:effectLst/>
                <a:latin typeface="+mn-lt"/>
                <a:ea typeface="+mn-ea"/>
                <a:cs typeface="+mn-cs"/>
              </a:rPr>
              <a:t>The key to effective network screening is selecting an appropriate performance measure. Network screening methods should appropriately account for three major factors that can affect the screening outcome:</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Differences in traffic volumes</a:t>
            </a:r>
            <a:r>
              <a:rPr lang="en-US" sz="1200" b="0" i="0" kern="1200" baseline="0" dirty="0">
                <a:solidFill>
                  <a:schemeClr val="tx1"/>
                </a:solidFill>
                <a:effectLst/>
                <a:latin typeface="+mn-lt"/>
                <a:ea typeface="+mn-ea"/>
                <a:cs typeface="+mn-cs"/>
              </a:rPr>
              <a:t> (can be addressed using SPFs that were discussed earlier)</a:t>
            </a:r>
            <a:endParaRPr lang="en-US" sz="1200" b="0" i="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Possible bias due to RTM (can</a:t>
            </a:r>
            <a:r>
              <a:rPr lang="en-US" sz="1200" b="0" i="0" kern="1200" baseline="0" dirty="0">
                <a:solidFill>
                  <a:schemeClr val="tx1"/>
                </a:solidFill>
                <a:effectLst/>
                <a:latin typeface="+mn-lt"/>
                <a:ea typeface="+mn-ea"/>
                <a:cs typeface="+mn-cs"/>
              </a:rPr>
              <a:t> be addressed using the EB method discussed earlier)</a:t>
            </a:r>
            <a:endParaRPr lang="en-US" sz="1200" b="0" i="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Crash severity</a:t>
            </a:r>
          </a:p>
          <a:p>
            <a:pPr marL="0" indent="0">
              <a:buFont typeface="Arial" panose="020B0604020202020204" pitchFamily="34" charset="0"/>
              <a:buNone/>
            </a:pPr>
            <a:endParaRPr lang="en-US"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421500-ABA7-4F80-9F33-EE022DA3CCF5}" type="slidenum">
              <a:rPr lang="en-US" smtClean="0"/>
              <a:t>34</a:t>
            </a:fld>
            <a:endParaRPr lang="en-US"/>
          </a:p>
        </p:txBody>
      </p:sp>
    </p:spTree>
    <p:extLst>
      <p:ext uri="{BB962C8B-B14F-4D97-AF65-F5344CB8AC3E}">
        <p14:creationId xmlns:p14="http://schemas.microsoft.com/office/powerpoint/2010/main" val="34128967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[Skip this slide and the next slide if you are not using the assignment “Network Screening Exercise”]</a:t>
            </a:r>
          </a:p>
          <a:p>
            <a:r>
              <a:rPr lang="en-US" b="1" dirty="0"/>
              <a:t>Notes: </a:t>
            </a:r>
            <a:r>
              <a:rPr lang="en-US" dirty="0"/>
              <a:t>This</a:t>
            </a:r>
            <a:r>
              <a:rPr lang="en-US" baseline="0" dirty="0"/>
              <a:t> slide will include a network screening exercise using data on pedestrian crashes in roadway segments (midblock) from a city in the United States.</a:t>
            </a:r>
          </a:p>
          <a:p>
            <a:r>
              <a:rPr lang="en-US" baseline="0" dirty="0"/>
              <a:t>SPFs have been estimated using data on roadway characteristics and pedestrian crashes. The enclosed Excel file shows the following measures for each midblock segment:</a:t>
            </a:r>
          </a:p>
          <a:p>
            <a:pPr marL="171450" indent="-171450">
              <a:buFont typeface="Arial" panose="020B0604020202020204" pitchFamily="34" charset="0"/>
              <a:buChar char="•"/>
            </a:pPr>
            <a:r>
              <a:rPr lang="en-US" dirty="0"/>
              <a:t>Number</a:t>
            </a:r>
            <a:r>
              <a:rPr lang="en-US" baseline="0" dirty="0"/>
              <a:t> of pedestrian crashes in 8 years. If this is used for network screening, then this approach does not account for differences in exposure and site characteristics among sites and does not account for possible bias due to regression to the mean.</a:t>
            </a:r>
          </a:p>
          <a:p>
            <a:pPr marL="171450" indent="-171450">
              <a:buFont typeface="Arial" panose="020B0604020202020204" pitchFamily="34" charset="0"/>
              <a:buChar char="•"/>
            </a:pPr>
            <a:r>
              <a:rPr lang="en-US" baseline="0" dirty="0"/>
              <a:t>Predicted pedestrian crashes based on an SPF that was estimated. This accounts for exposure and site characteristics but does not account for possible due to regression to the mean.</a:t>
            </a:r>
          </a:p>
          <a:p>
            <a:pPr marL="171450" indent="-171450">
              <a:buFont typeface="Arial" panose="020B0604020202020204" pitchFamily="34" charset="0"/>
              <a:buChar char="•"/>
            </a:pPr>
            <a:r>
              <a:rPr lang="en-US" baseline="0" dirty="0"/>
              <a:t>The last two measures are the expected number of crashes and the expected-excess number of crashes. Both these measures make use of the SPF and are based on the EB method, and hence, account for the exposure, site characteristics, and possible bias due to regression to the mean.</a:t>
            </a:r>
          </a:p>
          <a:p>
            <a:r>
              <a:rPr lang="en-US" b="1" baseline="0" dirty="0"/>
              <a:t>Source:</a:t>
            </a:r>
            <a:r>
              <a:rPr lang="en-US" baseline="0" dirty="0"/>
              <a:t> W. Kumfer, L. Thomas, L. Sandt, and B. Lan. (2019). Midblock pedestrian crash predictions in a systemic, risk-based pedestrian safety process. </a:t>
            </a:r>
            <a:r>
              <a:rPr lang="en-US" i="1" baseline="0" dirty="0"/>
              <a:t>Journal of the Transportation Research Board</a:t>
            </a:r>
            <a:r>
              <a:rPr lang="en-US" baseline="0" dirty="0"/>
              <a:t>, Transportation Research Board. https://doi.org/10.1177/0361198119847976</a:t>
            </a:r>
          </a:p>
        </p:txBody>
      </p:sp>
      <p:sp>
        <p:nvSpPr>
          <p:cNvPr id="4" name="Slide Number Placeholder 3"/>
          <p:cNvSpPr>
            <a:spLocks noGrp="1"/>
          </p:cNvSpPr>
          <p:nvPr>
            <p:ph type="sldNum" sz="quarter" idx="10"/>
          </p:nvPr>
        </p:nvSpPr>
        <p:spPr/>
        <p:txBody>
          <a:bodyPr/>
          <a:lstStyle/>
          <a:p>
            <a:fld id="{E5421500-ABA7-4F80-9F33-EE022DA3CCF5}" type="slidenum">
              <a:rPr lang="en-US" smtClean="0"/>
              <a:t>35</a:t>
            </a:fld>
            <a:endParaRPr lang="en-US"/>
          </a:p>
        </p:txBody>
      </p:sp>
    </p:spTree>
    <p:extLst>
      <p:ext uri="{BB962C8B-B14F-4D97-AF65-F5344CB8AC3E}">
        <p14:creationId xmlns:p14="http://schemas.microsoft.com/office/powerpoint/2010/main" val="249566763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endParaRPr lang="en-US" dirty="0"/>
          </a:p>
          <a:p>
            <a:r>
              <a:rPr lang="en-US" dirty="0"/>
              <a:t>Data are available fo</a:t>
            </a:r>
            <a:r>
              <a:rPr lang="en-US" baseline="0" dirty="0"/>
              <a:t>r more than 23,000 midblock segments.</a:t>
            </a:r>
          </a:p>
          <a:p>
            <a:endParaRPr lang="en-US" baseline="0" dirty="0"/>
          </a:p>
          <a:p>
            <a:r>
              <a:rPr lang="en-US" baseline="0" dirty="0"/>
              <a:t>The exercise involves using different measures to conduct network screening. Select top 100 segments based on each measure:</a:t>
            </a:r>
          </a:p>
          <a:p>
            <a:r>
              <a:rPr lang="en-US" baseline="0" dirty="0"/>
              <a:t>Questions to ask:</a:t>
            </a:r>
          </a:p>
          <a:p>
            <a:pPr lvl="1"/>
            <a:r>
              <a:rPr lang="en-US" dirty="0"/>
              <a:t>Do all the methods give you the same set of top 100 segments?</a:t>
            </a:r>
          </a:p>
          <a:p>
            <a:pPr lvl="1"/>
            <a:r>
              <a:rPr lang="en-US" dirty="0"/>
              <a:t>Do certain segments consistently rank in the top 100 regardless of the measure?</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Being a top 100 segment does not necessarily imply that a treatment is warranted, but these segments are probably prime candidates for further investigation.</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Source:</a:t>
            </a:r>
            <a:r>
              <a:rPr lang="en-US" baseline="0" dirty="0"/>
              <a:t> W. Kumfer, L. Thomas, L. Sandt, and B. Lan. (2019). Midblock pedestrian crash predictions in a systemic, risk-based pedestrian safety process. </a:t>
            </a:r>
            <a:r>
              <a:rPr lang="en-US" i="1" baseline="0" dirty="0"/>
              <a:t>Journal of the Transportation Research Board</a:t>
            </a:r>
            <a:r>
              <a:rPr lang="en-US" baseline="0" dirty="0"/>
              <a:t>, Transportation Research Board. https://doi.org/10.1177/0361198119847976</a:t>
            </a:r>
          </a:p>
        </p:txBody>
      </p:sp>
      <p:sp>
        <p:nvSpPr>
          <p:cNvPr id="4" name="Slide Number Placeholder 3"/>
          <p:cNvSpPr>
            <a:spLocks noGrp="1"/>
          </p:cNvSpPr>
          <p:nvPr>
            <p:ph type="sldNum" sz="quarter" idx="10"/>
          </p:nvPr>
        </p:nvSpPr>
        <p:spPr/>
        <p:txBody>
          <a:bodyPr/>
          <a:lstStyle/>
          <a:p>
            <a:fld id="{E5421500-ABA7-4F80-9F33-EE022DA3CCF5}" type="slidenum">
              <a:rPr lang="en-US" smtClean="0"/>
              <a:t>36</a:t>
            </a:fld>
            <a:endParaRPr lang="en-US"/>
          </a:p>
        </p:txBody>
      </p:sp>
    </p:spTree>
    <p:extLst>
      <p:ext uri="{BB962C8B-B14F-4D97-AF65-F5344CB8AC3E}">
        <p14:creationId xmlns:p14="http://schemas.microsoft.com/office/powerpoint/2010/main" val="197107583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The purpose of diagnosis is to further investigate the sites identified in network screening to better understand the crash patterns and to identify crash contributing factors.</a:t>
            </a:r>
          </a:p>
        </p:txBody>
      </p:sp>
      <p:sp>
        <p:nvSpPr>
          <p:cNvPr id="4" name="Slide Number Placeholder 3"/>
          <p:cNvSpPr>
            <a:spLocks noGrp="1"/>
          </p:cNvSpPr>
          <p:nvPr>
            <p:ph type="sldNum" sz="quarter" idx="5"/>
          </p:nvPr>
        </p:nvSpPr>
        <p:spPr/>
        <p:txBody>
          <a:bodyPr/>
          <a:lstStyle/>
          <a:p>
            <a:fld id="{E5421500-ABA7-4F80-9F33-EE022DA3CCF5}" type="slidenum">
              <a:rPr lang="en-US" smtClean="0"/>
              <a:t>37</a:t>
            </a:fld>
            <a:endParaRPr lang="en-US"/>
          </a:p>
        </p:txBody>
      </p:sp>
    </p:spTree>
    <p:extLst>
      <p:ext uri="{BB962C8B-B14F-4D97-AF65-F5344CB8AC3E}">
        <p14:creationId xmlns:p14="http://schemas.microsoft.com/office/powerpoint/2010/main" val="199825053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The diagnosis process involves a review of all relevant data. This can include the crash history, supporting documentation, and past studies (e.g., behavioral studies, speed studies, traffic counts). The diagnosis process also benefits from a field visit to assess the conditions of the site and observe traffic operations, road user behavior, and road user interactions. </a:t>
            </a:r>
          </a:p>
          <a:p>
            <a:r>
              <a:rPr lang="en-US" dirty="0"/>
              <a:t>Relevant questions include:</a:t>
            </a:r>
          </a:p>
          <a:p>
            <a:r>
              <a:rPr lang="en-US" dirty="0"/>
              <a:t>1. Are road users obeying the rules of the road?</a:t>
            </a:r>
          </a:p>
          <a:p>
            <a:r>
              <a:rPr lang="en-US" dirty="0"/>
              <a:t>2. Are there design or operational characteristics that are leading to poor behavior?</a:t>
            </a:r>
          </a:p>
          <a:p>
            <a:r>
              <a:rPr lang="en-US" dirty="0"/>
              <a:t>3. Are there potential changes that could be made to the design or operational characteristics that would improve behavior?</a:t>
            </a:r>
          </a:p>
          <a:p>
            <a:r>
              <a:rPr lang="en-US" b="1" dirty="0"/>
              <a:t>Source: </a:t>
            </a:r>
            <a:r>
              <a:rPr lang="en-US" b="0" dirty="0"/>
              <a:t>Aerial imagery is from </a:t>
            </a:r>
            <a:r>
              <a:rPr lang="en-US" sz="1200" kern="1200" dirty="0">
                <a:solidFill>
                  <a:schemeClr val="tx1"/>
                </a:solidFill>
                <a:effectLst/>
                <a:latin typeface="+mn-lt"/>
                <a:ea typeface="+mn-ea"/>
                <a:cs typeface="+mn-cs"/>
              </a:rPr>
              <a:t>New Hampshire Geographically Referenced Analysis and Information Transfer System(NH GRANIT). Available for download at: </a:t>
            </a:r>
            <a:r>
              <a:rPr lang="en-US" sz="1200" u="none" kern="1200" dirty="0">
                <a:solidFill>
                  <a:schemeClr val="tx1"/>
                </a:solidFill>
                <a:effectLst/>
                <a:latin typeface="+mn-lt"/>
                <a:ea typeface="+mn-ea"/>
                <a:cs typeface="+mn-cs"/>
              </a:rPr>
              <a:t>http://www.granit.unh.edu/data/downloadfreedata/category/databycategory.html</a:t>
            </a:r>
            <a:endParaRPr lang="en-US" b="1" u="none" dirty="0"/>
          </a:p>
        </p:txBody>
      </p:sp>
      <p:sp>
        <p:nvSpPr>
          <p:cNvPr id="4" name="Slide Number Placeholder 3"/>
          <p:cNvSpPr>
            <a:spLocks noGrp="1"/>
          </p:cNvSpPr>
          <p:nvPr>
            <p:ph type="sldNum" sz="quarter" idx="5"/>
          </p:nvPr>
        </p:nvSpPr>
        <p:spPr/>
        <p:txBody>
          <a:bodyPr/>
          <a:lstStyle/>
          <a:p>
            <a:fld id="{E5421500-ABA7-4F80-9F33-EE022DA3CCF5}" type="slidenum">
              <a:rPr lang="en-US" smtClean="0"/>
              <a:t>38</a:t>
            </a:fld>
            <a:endParaRPr lang="en-US"/>
          </a:p>
        </p:txBody>
      </p:sp>
    </p:spTree>
    <p:extLst>
      <p:ext uri="{BB962C8B-B14F-4D97-AF65-F5344CB8AC3E}">
        <p14:creationId xmlns:p14="http://schemas.microsoft.com/office/powerpoint/2010/main" val="234626059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1" dirty="0"/>
              <a:t>Key Message</a:t>
            </a:r>
            <a:r>
              <a:rPr lang="en-US" altLang="en-US" dirty="0"/>
              <a:t>: The Road Safety Audit (RSA) is a formal diagnosis process that also covers countermeasure selection. This can be used as a reactive approach or a proactive approach for improving safety.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Slide adapted from: PBIC. (2011). Graduate Level Bicycle and Pedestrian Planning Course</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39</a:t>
            </a:fld>
            <a:endParaRPr lang="en-US"/>
          </a:p>
        </p:txBody>
      </p:sp>
    </p:spTree>
    <p:extLst>
      <p:ext uri="{BB962C8B-B14F-4D97-AF65-F5344CB8AC3E}">
        <p14:creationId xmlns:p14="http://schemas.microsoft.com/office/powerpoint/2010/main" val="3319458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I</a:t>
            </a:r>
            <a:r>
              <a:rPr lang="en-US" sz="1200" b="0" i="0" kern="1200" dirty="0">
                <a:solidFill>
                  <a:schemeClr val="tx1"/>
                </a:solidFill>
                <a:effectLst/>
                <a:latin typeface="+mn-lt"/>
                <a:ea typeface="+mn-ea"/>
                <a:cs typeface="+mn-cs"/>
              </a:rPr>
              <a:t>n the simplest terms, safety can be defined as the absence of risk or danger. Focusing this term to address transportation, road safety can be characterized by the ability of a person to travel freely without injury or death. A perfectly safe transportation system would not experience crashes between various road users. Though absence of all crashes is an optimal condition, and many transportation agencies have a goal of zero deaths on the road, the reality is that people continue to get injured or killed on streets and highways across the nation. The responsibility of all transportation professionals and road users, not only those in the road safety field, is to minimize the frequency of crashes and the resulting deaths and injuries using all currently available tools, knowledge, and technology. This challenge is made more complex due to the many factors influencing safety, from infrastructure to vehicle design to human behavior.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FHWA. (2017). </a:t>
            </a:r>
            <a:r>
              <a:rPr lang="en-US" sz="1200" b="0" i="1" u="none" strike="noStrike" kern="1200" baseline="0" dirty="0">
                <a:solidFill>
                  <a:schemeClr val="tx1"/>
                </a:solidFill>
                <a:latin typeface="+mn-lt"/>
                <a:ea typeface="+mn-ea"/>
                <a:cs typeface="+mn-cs"/>
              </a:rPr>
              <a:t>Road Safety Fundamentals; Concepts, Strategies, and Practices that Reduce Fatalities and Injuries on the Road</a:t>
            </a:r>
            <a:r>
              <a:rPr lang="en-US" sz="1200" b="0" i="0" u="none" strike="noStrike" kern="1200" baseline="0" dirty="0">
                <a:solidFill>
                  <a:schemeClr val="tx1"/>
                </a:solidFill>
                <a:latin typeface="+mn-lt"/>
                <a:ea typeface="+mn-ea"/>
                <a:cs typeface="+mn-cs"/>
              </a:rPr>
              <a:t>. Ed. Daniel Carter. U.S. Department of Transportation. Available: https://rspcb.safety.fhwa.dot.gov/rsf/</a:t>
            </a: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4</a:t>
            </a:fld>
            <a:endParaRPr lang="en-US"/>
          </a:p>
        </p:txBody>
      </p:sp>
    </p:spTree>
    <p:extLst>
      <p:ext uri="{BB962C8B-B14F-4D97-AF65-F5344CB8AC3E}">
        <p14:creationId xmlns:p14="http://schemas.microsoft.com/office/powerpoint/2010/main" val="158341109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Slide adapted from: PBIC. (2011). Graduate Level Bicycle and Pedestrian Planning Course</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40</a:t>
            </a:fld>
            <a:endParaRPr lang="en-US"/>
          </a:p>
        </p:txBody>
      </p:sp>
    </p:spTree>
    <p:extLst>
      <p:ext uri="{BB962C8B-B14F-4D97-AF65-F5344CB8AC3E}">
        <p14:creationId xmlns:p14="http://schemas.microsoft.com/office/powerpoint/2010/main" val="73547234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dirty="0"/>
              <a:t>Road Safety Audits may consider all modes, but there are mode-specific RSA tools available from FHWA.</a:t>
            </a:r>
          </a:p>
          <a:p>
            <a:r>
              <a:rPr lang="en-US" dirty="0"/>
              <a:t>Images: FHWA. (2007). </a:t>
            </a:r>
            <a:r>
              <a:rPr lang="en-US" i="1" dirty="0"/>
              <a:t>Pedestrian Road Safety Audit Guidelines and Prompt Lists</a:t>
            </a:r>
            <a:r>
              <a:rPr lang="en-US" dirty="0"/>
              <a:t>. </a:t>
            </a:r>
          </a:p>
          <a:p>
            <a:r>
              <a:rPr lang="en-US" dirty="0"/>
              <a:t>FHWA. (2012). </a:t>
            </a:r>
            <a:r>
              <a:rPr lang="en-US" i="1" dirty="0"/>
              <a:t>Bicycle Road Safety Audit Guidelines and Prompt Lists</a:t>
            </a:r>
            <a:r>
              <a:rPr lang="en-US" dirty="0"/>
              <a:t>.</a:t>
            </a:r>
          </a:p>
        </p:txBody>
      </p:sp>
      <p:sp>
        <p:nvSpPr>
          <p:cNvPr id="4" name="Slide Number Placeholder 3"/>
          <p:cNvSpPr>
            <a:spLocks noGrp="1"/>
          </p:cNvSpPr>
          <p:nvPr>
            <p:ph type="sldNum" sz="quarter" idx="5"/>
          </p:nvPr>
        </p:nvSpPr>
        <p:spPr/>
        <p:txBody>
          <a:bodyPr/>
          <a:lstStyle/>
          <a:p>
            <a:fld id="{E5421500-ABA7-4F80-9F33-EE022DA3CCF5}" type="slidenum">
              <a:rPr lang="en-US" smtClean="0"/>
              <a:t>41</a:t>
            </a:fld>
            <a:endParaRPr lang="en-US"/>
          </a:p>
        </p:txBody>
      </p:sp>
    </p:spTree>
    <p:extLst>
      <p:ext uri="{BB962C8B-B14F-4D97-AF65-F5344CB8AC3E}">
        <p14:creationId xmlns:p14="http://schemas.microsoft.com/office/powerpoint/2010/main" val="242449860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Slide adapted from: PBIC. (2011). Graduate Level Bicycle and Pedestrian Planning Course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42</a:t>
            </a:fld>
            <a:endParaRPr lang="en-US"/>
          </a:p>
        </p:txBody>
      </p:sp>
    </p:spTree>
    <p:extLst>
      <p:ext uri="{BB962C8B-B14F-4D97-AF65-F5344CB8AC3E}">
        <p14:creationId xmlns:p14="http://schemas.microsoft.com/office/powerpoint/2010/main" val="249121858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Engage the public is in bold because we haven’t talked about this yet in this module, but qualitative data are important. Consider recently completed on ongoing public engagement efforts before embarking on a new effort to collect public input. </a:t>
            </a:r>
          </a:p>
          <a:p>
            <a:r>
              <a:rPr lang="en-US" b="1" dirty="0"/>
              <a:t>Connection to other Module: </a:t>
            </a:r>
            <a:r>
              <a:rPr lang="en-US" dirty="0"/>
              <a:t>Inclusive Public Engagement</a:t>
            </a:r>
          </a:p>
          <a:p>
            <a:r>
              <a:rPr lang="en-US" b="1" dirty="0"/>
              <a:t>Source:</a:t>
            </a:r>
            <a:r>
              <a:rPr lang="en-US" dirty="0"/>
              <a:t> Blackburn, L., Zegeer, C., and Brookshire, K. (2018, July update). </a:t>
            </a:r>
            <a:r>
              <a:rPr lang="en-US" i="1" dirty="0"/>
              <a:t>Guide for Improving Pedestrian Safety at Uncontrolled Crossing Locations. </a:t>
            </a:r>
            <a:r>
              <a:rPr lang="en-US" i="0" dirty="0"/>
              <a:t>Federal Highway Administration. [FHWA-SA-17-072]. Available: https://safety.fhwa.dot.gov/ped_bike/step/docs/STEP_Guide_for_Improving_Ped_Safety_at_Unsig_Loc_3-2018_07_17-508compliant.pdf</a:t>
            </a:r>
            <a:endParaRPr lang="en-US" i="1" dirty="0"/>
          </a:p>
        </p:txBody>
      </p:sp>
      <p:sp>
        <p:nvSpPr>
          <p:cNvPr id="4" name="Slide Number Placeholder 3"/>
          <p:cNvSpPr>
            <a:spLocks noGrp="1"/>
          </p:cNvSpPr>
          <p:nvPr>
            <p:ph type="sldNum" sz="quarter" idx="5"/>
          </p:nvPr>
        </p:nvSpPr>
        <p:spPr/>
        <p:txBody>
          <a:bodyPr/>
          <a:lstStyle/>
          <a:p>
            <a:fld id="{E5421500-ABA7-4F80-9F33-EE022DA3CCF5}" type="slidenum">
              <a:rPr lang="en-US" smtClean="0"/>
              <a:t>43</a:t>
            </a:fld>
            <a:endParaRPr lang="en-US"/>
          </a:p>
        </p:txBody>
      </p:sp>
    </p:spTree>
    <p:extLst>
      <p:ext uri="{BB962C8B-B14F-4D97-AF65-F5344CB8AC3E}">
        <p14:creationId xmlns:p14="http://schemas.microsoft.com/office/powerpoint/2010/main" val="275194261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b="0" dirty="0"/>
              <a:t>: These are shown on subsequent slides.</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44</a:t>
            </a:fld>
            <a:endParaRPr lang="en-US"/>
          </a:p>
        </p:txBody>
      </p:sp>
    </p:spTree>
    <p:extLst>
      <p:ext uri="{BB962C8B-B14F-4D97-AF65-F5344CB8AC3E}">
        <p14:creationId xmlns:p14="http://schemas.microsoft.com/office/powerpoint/2010/main" val="131905633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Sources:</a:t>
            </a:r>
          </a:p>
          <a:p>
            <a:r>
              <a:rPr lang="en-US" dirty="0"/>
              <a:t>http://www.pedbikesafe.org/PEDSAFE/ </a:t>
            </a:r>
          </a:p>
          <a:p>
            <a:r>
              <a:rPr lang="en-US" dirty="0"/>
              <a:t>http://www.pedbikesafe.org/BIKESAFE/   </a:t>
            </a:r>
          </a:p>
        </p:txBody>
      </p:sp>
      <p:sp>
        <p:nvSpPr>
          <p:cNvPr id="4" name="Slide Number Placeholder 3"/>
          <p:cNvSpPr>
            <a:spLocks noGrp="1"/>
          </p:cNvSpPr>
          <p:nvPr>
            <p:ph type="sldNum" sz="quarter" idx="5"/>
          </p:nvPr>
        </p:nvSpPr>
        <p:spPr/>
        <p:txBody>
          <a:bodyPr/>
          <a:lstStyle/>
          <a:p>
            <a:fld id="{E5421500-ABA7-4F80-9F33-EE022DA3CCF5}" type="slidenum">
              <a:rPr lang="en-US" smtClean="0"/>
              <a:t>45</a:t>
            </a:fld>
            <a:endParaRPr lang="en-US"/>
          </a:p>
        </p:txBody>
      </p:sp>
    </p:spTree>
    <p:extLst>
      <p:ext uri="{BB962C8B-B14F-4D97-AF65-F5344CB8AC3E}">
        <p14:creationId xmlns:p14="http://schemas.microsoft.com/office/powerpoint/2010/main" val="305854252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http://safety.fhwa.dot.gov/provencountermeasures </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46</a:t>
            </a:fld>
            <a:endParaRPr lang="en-US"/>
          </a:p>
        </p:txBody>
      </p:sp>
    </p:spTree>
    <p:extLst>
      <p:ext uri="{BB962C8B-B14F-4D97-AF65-F5344CB8AC3E}">
        <p14:creationId xmlns:p14="http://schemas.microsoft.com/office/powerpoint/2010/main" val="253362517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66529" eaLnBrk="1" fontAlgn="auto" hangingPunct="1">
              <a:spcBef>
                <a:spcPts val="0"/>
              </a:spcBef>
              <a:spcAft>
                <a:spcPts val="0"/>
              </a:spcAft>
              <a:defRPr/>
            </a:pPr>
            <a:r>
              <a:rPr lang="en-US" b="1" dirty="0"/>
              <a:t>Notes: </a:t>
            </a:r>
            <a:r>
              <a:rPr lang="en-US" dirty="0"/>
              <a:t>In 1998, the American Association of State Highway and Transportation Officials (AASHTO) approved its Strategic Highway Safety Plan, which was developed by the AASHTO Standing Committee for Highway Traffic Safety with the assistance of the Federal Highway Administration, the National Highway Traffic Safety Administration, and the Transportation Research Board Committee on Transportation Safety Management. The plan includes strategies in 22 key emphasis areas that affect highway safety. The plan's goal is to reduce the annual number of highway deaths by 5,000 to 7,000. Each of the 22 emphasis areas includes strategies and an outline of what is needed to implement each strategy. </a:t>
            </a:r>
            <a:br>
              <a:rPr lang="en-US" dirty="0"/>
            </a:br>
            <a:br>
              <a:rPr lang="en-US" dirty="0"/>
            </a:br>
            <a:r>
              <a:rPr lang="en-US" dirty="0"/>
              <a:t>The National Cooperative Highway Research Program (NCHRP) has developed a series of guides to assist State and local agencies in reducing injuries and fatalities in targeted areas. The guides correspond to the emphasis areas outlined in the AASHTO Strategic Highway Safety Plan. Each guide includes a brief introduction, a general description of the problem, the strategies/countermeasures to address the problem, and a model implementation process. </a:t>
            </a:r>
            <a:br>
              <a:rPr lang="en-US" dirty="0"/>
            </a:br>
            <a:endParaRPr lang="en-US" dirty="0"/>
          </a:p>
          <a:p>
            <a:r>
              <a:rPr lang="en-US" b="1" dirty="0"/>
              <a:t>Source:</a:t>
            </a:r>
            <a:r>
              <a:rPr lang="en-US" dirty="0"/>
              <a:t> http://www.trb.org/main/blurbs/152868.aspx </a:t>
            </a:r>
          </a:p>
        </p:txBody>
      </p:sp>
      <p:sp>
        <p:nvSpPr>
          <p:cNvPr id="4" name="Slide Number Placeholder 3"/>
          <p:cNvSpPr>
            <a:spLocks noGrp="1"/>
          </p:cNvSpPr>
          <p:nvPr>
            <p:ph type="sldNum" sz="quarter" idx="10"/>
          </p:nvPr>
        </p:nvSpPr>
        <p:spPr/>
        <p:txBody>
          <a:bodyPr/>
          <a:lstStyle/>
          <a:p>
            <a:fld id="{913058BA-F21B-4F88-8E6C-EA1F87C8C436}" type="slidenum">
              <a:rPr lang="en-US" smtClean="0"/>
              <a:pPr/>
              <a:t>47</a:t>
            </a:fld>
            <a:endParaRPr lang="en-US"/>
          </a:p>
        </p:txBody>
      </p:sp>
    </p:spTree>
    <p:extLst>
      <p:ext uri="{BB962C8B-B14F-4D97-AF65-F5344CB8AC3E}">
        <p14:creationId xmlns:p14="http://schemas.microsoft.com/office/powerpoint/2010/main" val="100544144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66529" rtl="0" eaLnBrk="1" fontAlgn="auto" latinLnBrk="0" hangingPunct="1">
              <a:lnSpc>
                <a:spcPct val="100000"/>
              </a:lnSpc>
              <a:spcBef>
                <a:spcPts val="0"/>
              </a:spcBef>
              <a:spcAft>
                <a:spcPts val="0"/>
              </a:spcAft>
              <a:buClrTx/>
              <a:buSzTx/>
              <a:buFontTx/>
              <a:buNone/>
              <a:tabLst/>
              <a:defRPr/>
            </a:pPr>
            <a:r>
              <a:rPr lang="en-US" b="1" dirty="0"/>
              <a:t>Key Message: </a:t>
            </a:r>
            <a:r>
              <a:rPr lang="en-US" dirty="0"/>
              <a:t>“Countermeasures That Work” is a source of potential behavioral measures to address the safety issues listed on the slide. It is the main reference for State Highway Safety Offices (SHSOs).</a:t>
            </a:r>
            <a:endParaRPr lang="en-US" b="1" dirty="0"/>
          </a:p>
          <a:p>
            <a:pPr defTabSz="966529" eaLnBrk="1" fontAlgn="auto" hangingPunct="1">
              <a:spcBef>
                <a:spcPts val="0"/>
              </a:spcBef>
              <a:spcAft>
                <a:spcPts val="0"/>
              </a:spcAft>
              <a:defRPr/>
            </a:pPr>
            <a:r>
              <a:rPr lang="en-US" b="1" dirty="0"/>
              <a:t>Notes:</a:t>
            </a:r>
          </a:p>
          <a:p>
            <a:pPr marL="171450" indent="-171450" defTabSz="966529" eaLnBrk="1" fontAlgn="auto" hangingPunct="1">
              <a:spcBef>
                <a:spcPts val="0"/>
              </a:spcBef>
              <a:spcAft>
                <a:spcPts val="0"/>
              </a:spcAft>
              <a:buFont typeface="Arial" panose="020B0604020202020204" pitchFamily="34" charset="0"/>
              <a:buChar char="•"/>
              <a:defRPr/>
            </a:pPr>
            <a:r>
              <a:rPr lang="en-US" dirty="0"/>
              <a:t>Describes major strategies and countermeasures that are relevant to State Highway Safety Offices.</a:t>
            </a:r>
          </a:p>
          <a:p>
            <a:pPr marL="171450" indent="-171450" defTabSz="966529" eaLnBrk="1" fontAlgn="auto" hangingPunct="1">
              <a:spcBef>
                <a:spcPts val="0"/>
              </a:spcBef>
              <a:spcAft>
                <a:spcPts val="0"/>
              </a:spcAft>
              <a:buFont typeface="Arial" panose="020B0604020202020204" pitchFamily="34" charset="0"/>
              <a:buChar char="•"/>
              <a:defRPr/>
            </a:pPr>
            <a:r>
              <a:rPr lang="en-US" dirty="0"/>
              <a:t>Summarizes strategy/countermeasure use, effectiveness, costs, and implementation time.</a:t>
            </a:r>
          </a:p>
          <a:p>
            <a:pPr marL="171450" indent="-171450" defTabSz="966529" eaLnBrk="1" fontAlgn="auto" hangingPunct="1">
              <a:spcBef>
                <a:spcPts val="0"/>
              </a:spcBef>
              <a:spcAft>
                <a:spcPts val="0"/>
              </a:spcAft>
              <a:buFont typeface="Arial" panose="020B0604020202020204" pitchFamily="34" charset="0"/>
              <a:buChar char="•"/>
              <a:defRPr/>
            </a:pPr>
            <a:r>
              <a:rPr lang="en-US" dirty="0"/>
              <a:t>Provides references to the most important research summaries and individual studies.</a:t>
            </a:r>
          </a:p>
          <a:p>
            <a:pPr defTabSz="966529" eaLnBrk="1" fontAlgn="auto" hangingPunct="1">
              <a:spcBef>
                <a:spcPts val="0"/>
              </a:spcBef>
              <a:spcAft>
                <a:spcPts val="0"/>
              </a:spcAft>
              <a:defRPr/>
            </a:pPr>
            <a:r>
              <a:rPr lang="en-US" b="1" dirty="0"/>
              <a:t>Source:</a:t>
            </a:r>
            <a:r>
              <a:rPr lang="en-US" dirty="0"/>
              <a:t> Richard, C. M., Magee, K., Bacon-</a:t>
            </a:r>
            <a:r>
              <a:rPr lang="en-US" dirty="0" err="1"/>
              <a:t>Abdelmoteleb</a:t>
            </a:r>
            <a:r>
              <a:rPr lang="en-US" dirty="0"/>
              <a:t>, P., &amp; Brown, J. L. (2018, April). </a:t>
            </a:r>
            <a:r>
              <a:rPr lang="en-US" i="1" dirty="0"/>
              <a:t>Countermeasures that work: A highway safety countermeasure guide for State Highway Safety Offices</a:t>
            </a:r>
            <a:r>
              <a:rPr lang="en-US" dirty="0"/>
              <a:t>, Ninth edition (Report No. DOT HS 812 478). Washington, DC: National Highway Traffic Safety Administration.</a:t>
            </a:r>
          </a:p>
          <a:p>
            <a:pPr defTabSz="966529" eaLnBrk="1" fontAlgn="auto" hangingPunct="1">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913058BA-F21B-4F88-8E6C-EA1F87C8C436}" type="slidenum">
              <a:rPr lang="en-US" smtClean="0"/>
              <a:pPr/>
              <a:t>48</a:t>
            </a:fld>
            <a:endParaRPr lang="en-US"/>
          </a:p>
        </p:txBody>
      </p:sp>
    </p:spTree>
    <p:extLst>
      <p:ext uri="{BB962C8B-B14F-4D97-AF65-F5344CB8AC3E}">
        <p14:creationId xmlns:p14="http://schemas.microsoft.com/office/powerpoint/2010/main" val="289377525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Slide adapted from the UNC Highway Safety Research Center’s Road Safety Academy, Lesson 3, (2018).</a:t>
            </a:r>
          </a:p>
        </p:txBody>
      </p:sp>
      <p:sp>
        <p:nvSpPr>
          <p:cNvPr id="4" name="Footer Placeholder 3"/>
          <p:cNvSpPr>
            <a:spLocks noGrp="1"/>
          </p:cNvSpPr>
          <p:nvPr>
            <p:ph type="ftr" sz="quarter" idx="10"/>
          </p:nvPr>
        </p:nvSpPr>
        <p:spPr/>
        <p:txBody>
          <a:bodyPr/>
          <a:lstStyle/>
          <a:p>
            <a:pPr>
              <a:defRPr/>
            </a:pPr>
            <a:r>
              <a:rPr lang="en-US"/>
              <a:t>NCHRP 17-40, June 2010</a:t>
            </a:r>
          </a:p>
        </p:txBody>
      </p:sp>
      <p:sp>
        <p:nvSpPr>
          <p:cNvPr id="5" name="Slide Number Placeholder 4"/>
          <p:cNvSpPr>
            <a:spLocks noGrp="1"/>
          </p:cNvSpPr>
          <p:nvPr>
            <p:ph type="sldNum" sz="quarter" idx="11"/>
          </p:nvPr>
        </p:nvSpPr>
        <p:spPr/>
        <p:txBody>
          <a:bodyPr/>
          <a:lstStyle/>
          <a:p>
            <a:pPr>
              <a:defRPr/>
            </a:pPr>
            <a:fld id="{C11276D8-F4B7-440A-8AD3-54D93C658D19}" type="slidenum">
              <a:rPr lang="en-US" smtClean="0"/>
              <a:pPr>
                <a:defRPr/>
              </a:pPr>
              <a:t>49</a:t>
            </a:fld>
            <a:endParaRPr lang="en-US"/>
          </a:p>
        </p:txBody>
      </p:sp>
    </p:spTree>
    <p:extLst>
      <p:ext uri="{BB962C8B-B14F-4D97-AF65-F5344CB8AC3E}">
        <p14:creationId xmlns:p14="http://schemas.microsoft.com/office/powerpoint/2010/main" val="13643824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a:t>
            </a:r>
            <a:r>
              <a:rPr lang="en-US" sz="1200" b="0" i="0" kern="1200" dirty="0">
                <a:solidFill>
                  <a:schemeClr val="tx1"/>
                </a:solidFill>
                <a:effectLst/>
                <a:latin typeface="+mn-lt"/>
                <a:ea typeface="+mn-ea"/>
                <a:cs typeface="+mn-cs"/>
              </a:rPr>
              <a:t>High-quality safety analysis demands high-quality data. Unfortunately, poor data availability and low-quality data limit the types of analyses that can be conducted. The data requirements depend on the type of analysis and what safety questions are being asked. Data needs may include total crashes, total fatalities and serious injuries, roadway data, contributing factors (age, impairment, speed, etc.), traffic volume data, etc.</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Bicycle and Pedestrian Data for Planning</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FHWA. (2017). </a:t>
            </a:r>
            <a:r>
              <a:rPr lang="en-US" sz="1200" b="0" i="1" u="none" strike="noStrike" kern="1200" baseline="0" dirty="0">
                <a:solidFill>
                  <a:schemeClr val="tx1"/>
                </a:solidFill>
                <a:latin typeface="+mn-lt"/>
                <a:ea typeface="+mn-ea"/>
                <a:cs typeface="+mn-cs"/>
              </a:rPr>
              <a:t>Road Safety Fundamentals; Concepts, Strategies, and Practices that Reduce Fatalities and Injuries on the Road</a:t>
            </a:r>
            <a:r>
              <a:rPr lang="en-US" sz="1200" b="0" i="0" u="none" strike="noStrike" kern="1200" baseline="0" dirty="0">
                <a:solidFill>
                  <a:schemeClr val="tx1"/>
                </a:solidFill>
                <a:latin typeface="+mn-lt"/>
                <a:ea typeface="+mn-ea"/>
                <a:cs typeface="+mn-cs"/>
              </a:rPr>
              <a:t>. Ed. Daniel Carter. U.S. Department of Transportation. Available: https://rspcb.safety.fhwa.dot.gov/rsf/</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5</a:t>
            </a:fld>
            <a:endParaRPr lang="en-US"/>
          </a:p>
        </p:txBody>
      </p:sp>
    </p:spTree>
    <p:extLst>
      <p:ext uri="{BB962C8B-B14F-4D97-AF65-F5344CB8AC3E}">
        <p14:creationId xmlns:p14="http://schemas.microsoft.com/office/powerpoint/2010/main" val="73113531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sz="1200" b="0" i="0" u="none" strike="noStrike" kern="1200" baseline="0" dirty="0">
                <a:solidFill>
                  <a:schemeClr val="tx1"/>
                </a:solidFill>
                <a:latin typeface="+mn-lt"/>
                <a:ea typeface="+mn-ea"/>
                <a:cs typeface="+mn-cs"/>
              </a:rPr>
              <a:t> This table provides initial countermeasure options for uncontrolled crossings on various roadway conditions. Each matrix cell indicates possibilities that may be appropriate for designated pedestrian crossings. Not all countermeasures listed in the matrix cell should necessarily be installed at a crossing.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 marked crosswalk is useful to show pedestrians and drivers preferred crossing locations. However, for multi-lane roadway crossings where vehicle AADTs are in excess of 10,000, a marked crosswalk alone is typically not enough (Zegeer, 2005). Under such conditions, more substantial crossing improvements are also needed to prevent an increase in pedestrian crash potential. Examples of more substantial treatments include the refuge island, PHB, and RRFB. </a:t>
            </a:r>
          </a:p>
          <a:p>
            <a:endParaRPr lang="en-US" b="1" dirty="0"/>
          </a:p>
          <a:p>
            <a:r>
              <a:rPr lang="en-US" b="1" dirty="0"/>
              <a:t>Source:</a:t>
            </a:r>
            <a:r>
              <a:rPr lang="en-US" dirty="0"/>
              <a:t> Blackburn, L., Zegeer, C., and Brookshire, K. (2018, July update). </a:t>
            </a:r>
            <a:r>
              <a:rPr lang="en-US" i="1" dirty="0"/>
              <a:t>Guide for Improving Pedestrian Safety at Uncontrolled Crossing Locations. </a:t>
            </a:r>
            <a:r>
              <a:rPr lang="en-US" i="0" dirty="0"/>
              <a:t>Federal Highway Administration. [FHWA-SA-17-072]. Available: https://safety.fhwa.dot.gov/ped_bike/step/docs/STEP_Guide_for_Improving_Ped_Safety_at_Unsig_Loc_3-2018_07_17-508compliant.pdf</a:t>
            </a:r>
            <a:endParaRPr lang="en-US" i="1"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50</a:t>
            </a:fld>
            <a:endParaRPr lang="en-US"/>
          </a:p>
        </p:txBody>
      </p:sp>
    </p:spTree>
    <p:extLst>
      <p:ext uri="{BB962C8B-B14F-4D97-AF65-F5344CB8AC3E}">
        <p14:creationId xmlns:p14="http://schemas.microsoft.com/office/powerpoint/2010/main" val="63220421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Notes: </a:t>
            </a:r>
            <a:r>
              <a:rPr lang="en-US" sz="1200" b="0" i="0" u="none" strike="noStrike" kern="1200" baseline="0" dirty="0">
                <a:solidFill>
                  <a:schemeClr val="tx1"/>
                </a:solidFill>
                <a:latin typeface="+mn-lt"/>
                <a:ea typeface="+mn-ea"/>
                <a:cs typeface="+mn-cs"/>
              </a:rPr>
              <a:t>In addition to roadway characteristics, practitioners should also consider safety issues (like those listed in the table on the slide) and the surrounding land development context, pedestrian travel patterns, countermeasure effectiveness, and costs when considering what countermeasure(s) are best suited for the crossing.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Blackburn, L., Zegeer, C., and Brookshire, K. (2018, July update). </a:t>
            </a:r>
            <a:r>
              <a:rPr lang="en-US" i="1" dirty="0"/>
              <a:t>Guide for Improving Pedestrian Safety at Uncontrolled Crossing Locations. </a:t>
            </a:r>
            <a:r>
              <a:rPr lang="en-US" i="0" dirty="0"/>
              <a:t>Federal Highway Administration. [FHWA-SA-17-072]. Available: https://safety.fhwa.dot.gov/ped_bike/step/docs/STEP_Guide_for_Improving_Ped_Safety_at_Unsig_Loc_3-2018_07_17-508compliant.pdf</a:t>
            </a:r>
            <a:r>
              <a:rPr lang="en-US" sz="1200" b="0" i="0" u="none" strike="noStrike" kern="1200" baseline="0" dirty="0">
                <a:solidFill>
                  <a:schemeClr val="tx1"/>
                </a:solidFill>
                <a:latin typeface="+mn-lt"/>
                <a:ea typeface="+mn-ea"/>
                <a:cs typeface="+mn-cs"/>
              </a:rPr>
              <a:t>. </a:t>
            </a: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51</a:t>
            </a:fld>
            <a:endParaRPr lang="en-US"/>
          </a:p>
        </p:txBody>
      </p:sp>
    </p:spTree>
    <p:extLst>
      <p:ext uri="{BB962C8B-B14F-4D97-AF65-F5344CB8AC3E}">
        <p14:creationId xmlns:p14="http://schemas.microsoft.com/office/powerpoint/2010/main" val="205893012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There area a variety of resources to use as guidelines for design. FHWA encourages agencies to appropriately use these guides and other resources to help fulfill the aims of the 2010 USDOT Policy Statement on Bicycle and Pedestrian Accommodation Regulations and Recommendations - "...DOT encourages transportation agencies to go beyond the minimum requirements, and proactively provide convenient, safe, and context-sensitive facilities that foster increased use by bicyclists and pedestrians of all ages and abilities, and utilize universal design characteristics when appropriate."</a:t>
            </a:r>
          </a:p>
          <a:p>
            <a:r>
              <a:rPr lang="en-US" b="1" dirty="0"/>
              <a:t>Notes</a:t>
            </a:r>
            <a:r>
              <a:rPr lang="en-US" dirty="0"/>
              <a:t>: </a:t>
            </a:r>
            <a:r>
              <a:rPr lang="en-US" sz="1200" b="0" i="0" kern="1200" dirty="0">
                <a:solidFill>
                  <a:schemeClr val="tx1"/>
                </a:solidFill>
                <a:effectLst/>
                <a:latin typeface="+mn-lt"/>
                <a:ea typeface="+mn-ea"/>
                <a:cs typeface="+mn-cs"/>
              </a:rPr>
              <a:t>FHWA supports a flexible approach to bicycle and pedestrian facility design, particularly in urban areas. The American Association of State Highway and Transportation Officials (AASHTO) bicycle and pedestrian design guides are the primary national resources for planning, designing, and operating bicycle and pedestrian facilities. The National Association of City Transportation Officials (NACTO) </a:t>
            </a:r>
            <a:r>
              <a:rPr lang="en-US" sz="1200" b="0" i="1" kern="1200" dirty="0">
                <a:solidFill>
                  <a:schemeClr val="tx1"/>
                </a:solidFill>
                <a:effectLst/>
                <a:latin typeface="+mn-lt"/>
                <a:ea typeface="+mn-ea"/>
                <a:cs typeface="+mn-cs"/>
              </a:rPr>
              <a:t>Urban Bikeway Design Guide </a:t>
            </a:r>
            <a:r>
              <a:rPr lang="en-US" sz="1200" b="0" i="0" kern="1200" dirty="0">
                <a:solidFill>
                  <a:schemeClr val="tx1"/>
                </a:solidFill>
                <a:effectLst/>
                <a:latin typeface="+mn-lt"/>
                <a:ea typeface="+mn-ea"/>
                <a:cs typeface="+mn-cs"/>
              </a:rPr>
              <a:t>and the Institute of Transportation Engineers (ITE) </a:t>
            </a:r>
            <a:r>
              <a:rPr lang="en-US" sz="1200" b="0" i="1" kern="1200" dirty="0">
                <a:solidFill>
                  <a:schemeClr val="tx1"/>
                </a:solidFill>
                <a:effectLst/>
                <a:latin typeface="+mn-lt"/>
                <a:ea typeface="+mn-ea"/>
                <a:cs typeface="+mn-cs"/>
              </a:rPr>
              <a:t>Designing Walkable Urban Thoroughfares </a:t>
            </a:r>
            <a:r>
              <a:rPr lang="en-US" sz="1200" b="0" i="0" kern="1200" dirty="0">
                <a:solidFill>
                  <a:schemeClr val="tx1"/>
                </a:solidFill>
                <a:effectLst/>
                <a:latin typeface="+mn-lt"/>
                <a:ea typeface="+mn-ea"/>
                <a:cs typeface="+mn-cs"/>
              </a:rPr>
              <a:t>guide builds upon the flexibilities provided in the AASHTO guides, which can help communities plan and design safe and convenient facilities for pedestrian and bicyclists. Additional guidance for rural areas can be found in the FHWA guide, </a:t>
            </a:r>
            <a:r>
              <a:rPr lang="en-US" sz="1200" b="0" i="1" kern="1200" dirty="0">
                <a:solidFill>
                  <a:schemeClr val="tx1"/>
                </a:solidFill>
                <a:effectLst/>
                <a:latin typeface="+mn-lt"/>
                <a:ea typeface="+mn-ea"/>
                <a:cs typeface="+mn-cs"/>
              </a:rPr>
              <a:t>Small Town and Rural Multimodal Networks</a:t>
            </a:r>
            <a:r>
              <a:rPr lang="en-US" sz="1200" b="0" i="0" kern="1200" dirty="0">
                <a:solidFill>
                  <a:schemeClr val="tx1"/>
                </a:solidFill>
                <a:effectLst/>
                <a:latin typeface="+mn-lt"/>
                <a:ea typeface="+mn-ea"/>
                <a:cs typeface="+mn-cs"/>
              </a:rPr>
              <a:t> (2016). </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This slide is also shown in the module Designing for Walking and Bicycling.</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FHWA. (August 20, 2013). Memorandum: Bicycle and Pedestrian Facility Design Flexibility. Available: https://www.fhwa.dot.gov/environment/bicycle_pedestrian/guidance/design_flexibility.cfm [Accessed May 2019] </a:t>
            </a:r>
          </a:p>
        </p:txBody>
      </p:sp>
      <p:sp>
        <p:nvSpPr>
          <p:cNvPr id="4" name="Slide Number Placeholder 3"/>
          <p:cNvSpPr>
            <a:spLocks noGrp="1"/>
          </p:cNvSpPr>
          <p:nvPr>
            <p:ph type="sldNum" sz="quarter" idx="5"/>
          </p:nvPr>
        </p:nvSpPr>
        <p:spPr/>
        <p:txBody>
          <a:bodyPr/>
          <a:lstStyle/>
          <a:p>
            <a:fld id="{E5421500-ABA7-4F80-9F33-EE022DA3CCF5}" type="slidenum">
              <a:rPr lang="en-US" smtClean="0"/>
              <a:t>52</a:t>
            </a:fld>
            <a:endParaRPr lang="en-US"/>
          </a:p>
        </p:txBody>
      </p:sp>
    </p:spTree>
    <p:extLst>
      <p:ext uri="{BB962C8B-B14F-4D97-AF65-F5344CB8AC3E}">
        <p14:creationId xmlns:p14="http://schemas.microsoft.com/office/powerpoint/2010/main" val="82398700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Many agencies consider the CMF of potential countermeasures when deciding which treatments to implement.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adapted from slides developed by Daniel Carter for the Crash Modification Factor Clearinghouse</a:t>
            </a:r>
          </a:p>
        </p:txBody>
      </p:sp>
      <p:sp>
        <p:nvSpPr>
          <p:cNvPr id="4" name="Slide Number Placeholder 3"/>
          <p:cNvSpPr>
            <a:spLocks noGrp="1"/>
          </p:cNvSpPr>
          <p:nvPr>
            <p:ph type="sldNum" sz="quarter" idx="5"/>
          </p:nvPr>
        </p:nvSpPr>
        <p:spPr/>
        <p:txBody>
          <a:bodyPr/>
          <a:lstStyle/>
          <a:p>
            <a:fld id="{E5421500-ABA7-4F80-9F33-EE022DA3CCF5}" type="slidenum">
              <a:rPr lang="en-US" smtClean="0"/>
              <a:t>53</a:t>
            </a:fld>
            <a:endParaRPr lang="en-US"/>
          </a:p>
        </p:txBody>
      </p:sp>
    </p:spTree>
    <p:extLst>
      <p:ext uri="{BB962C8B-B14F-4D97-AF65-F5344CB8AC3E}">
        <p14:creationId xmlns:p14="http://schemas.microsoft.com/office/powerpoint/2010/main" val="186777784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adapted from slides developed by Daniel Carter for the Crash Modification Factor Clearinghouse</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54</a:t>
            </a:fld>
            <a:endParaRPr lang="en-US"/>
          </a:p>
        </p:txBody>
      </p:sp>
    </p:spTree>
    <p:extLst>
      <p:ext uri="{BB962C8B-B14F-4D97-AF65-F5344CB8AC3E}">
        <p14:creationId xmlns:p14="http://schemas.microsoft.com/office/powerpoint/2010/main" val="393183031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adapted from slides developed by Daniel Carter for the Crash Modification Factor Clearinghouse</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55</a:t>
            </a:fld>
            <a:endParaRPr lang="en-US"/>
          </a:p>
        </p:txBody>
      </p:sp>
    </p:spTree>
    <p:extLst>
      <p:ext uri="{BB962C8B-B14F-4D97-AF65-F5344CB8AC3E}">
        <p14:creationId xmlns:p14="http://schemas.microsoft.com/office/powerpoint/2010/main" val="173845832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Key Message: </a:t>
            </a:r>
            <a:r>
              <a:rPr lang="en-US" sz="1200" b="0" i="0" u="none" strike="noStrike" kern="1200" baseline="0" dirty="0">
                <a:solidFill>
                  <a:schemeClr val="tx1"/>
                </a:solidFill>
                <a:latin typeface="+mn-lt"/>
                <a:ea typeface="+mn-ea"/>
                <a:cs typeface="+mn-cs"/>
              </a:rPr>
              <a:t>Many traditional network screening techniques for identifying sites for potential safety improvement base investment decisions on the site analysis approach. Such techniques focus primarily on specific locations with a history of severe crashes (often referred to as hot spots or black spots). However, compelling evidence indicates that severe crashes are widely distributed across State and local highway systems, and very few individual locations in rural areas and on local systems experience a high number or sustained occurrence of severe crashes. As a result, States will have trouble meeting their safety performance goals by only investing in high-crash locations; some systemic deployment will be needed. Thus, some agencies added a systemic approach to their safety management efforts. </a:t>
            </a:r>
          </a:p>
          <a:p>
            <a:r>
              <a:rPr lang="en-US" sz="1200" b="1" i="0" u="none" strike="noStrike" kern="1200" baseline="0" dirty="0">
                <a:solidFill>
                  <a:schemeClr val="tx1"/>
                </a:solidFill>
                <a:latin typeface="+mn-lt"/>
                <a:ea typeface="+mn-ea"/>
                <a:cs typeface="+mn-cs"/>
              </a:rPr>
              <a:t>Notes:</a:t>
            </a:r>
            <a:r>
              <a:rPr lang="en-US" sz="1200" b="0" i="0" u="none" strike="noStrike" kern="1200" baseline="0" dirty="0">
                <a:solidFill>
                  <a:schemeClr val="tx1"/>
                </a:solidFill>
                <a:latin typeface="+mn-lt"/>
                <a:ea typeface="+mn-ea"/>
                <a:cs typeface="+mn-cs"/>
              </a:rPr>
              <a:t> As part of the Highway Safety Improvement Program (HSIP), the requirement to address the potential for crashes to occur suggests the need to include a systemic approach to safety in the safety management process. The systemic approach to safety involves widely implemented improvements based on high-risk roadway features correlated with specific severe crash types. The approach provides a more comprehensive method for safety planning and implementation that supplements and complements traditional site analysis. The approach also helps agencies broaden their traffic safety efforts and consider risk as well as crash history when identifying where to make improvements </a:t>
            </a:r>
          </a:p>
          <a:p>
            <a:r>
              <a:rPr lang="en-US" sz="1200" b="1" i="0" u="none" strike="noStrike" kern="1200" baseline="0" dirty="0">
                <a:solidFill>
                  <a:schemeClr val="tx1"/>
                </a:solidFill>
                <a:latin typeface="+mn-lt"/>
                <a:ea typeface="+mn-ea"/>
                <a:cs typeface="+mn-cs"/>
              </a:rPr>
              <a:t>Source:</a:t>
            </a:r>
            <a:r>
              <a:rPr lang="en-US" sz="1200" b="0" i="0" u="none" strike="noStrike" kern="1200" baseline="0" dirty="0">
                <a:solidFill>
                  <a:schemeClr val="tx1"/>
                </a:solidFill>
                <a:latin typeface="+mn-lt"/>
                <a:ea typeface="+mn-ea"/>
                <a:cs typeface="+mn-cs"/>
              </a:rPr>
              <a:t> Preston, H., Storm, R., Dowds, J., B. Bennett. (2013). Systemic Safety Project Selection Tool. Federal Highway Administration [FHWA-SA-13-019]. Available: https://safety.fhwa.dot.gov/systemic/fhwasa13019/sspst.pdf</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56</a:t>
            </a:fld>
            <a:endParaRPr lang="en-US"/>
          </a:p>
        </p:txBody>
      </p:sp>
    </p:spTree>
    <p:extLst>
      <p:ext uri="{BB962C8B-B14F-4D97-AF65-F5344CB8AC3E}">
        <p14:creationId xmlns:p14="http://schemas.microsoft.com/office/powerpoint/2010/main" val="413978787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Notes:</a:t>
            </a:r>
            <a:r>
              <a:rPr lang="en-US" sz="1200" b="0" i="0" u="none" strike="noStrike" kern="1200" baseline="0" dirty="0">
                <a:solidFill>
                  <a:schemeClr val="tx1"/>
                </a:solidFill>
                <a:latin typeface="+mn-lt"/>
                <a:ea typeface="+mn-ea"/>
                <a:cs typeface="+mn-cs"/>
              </a:rPr>
              <a:t> Although few have focused on pedestrian issues, lessons from places that are implementing systemic safety approaches are consistent. The benefits of a systemic approach include:</a:t>
            </a:r>
          </a:p>
          <a:p>
            <a:pPr marL="171450" indent="-171450">
              <a:buFont typeface="Arial" panose="020B0604020202020204" pitchFamily="34" charset="0"/>
              <a:buChar char="•"/>
            </a:pPr>
            <a:r>
              <a:rPr lang="en-US" sz="1200" b="0" i="0" u="sng" strike="noStrike" kern="1200" baseline="0" dirty="0">
                <a:solidFill>
                  <a:schemeClr val="tx1"/>
                </a:solidFill>
                <a:latin typeface="+mn-lt"/>
                <a:ea typeface="+mn-ea"/>
                <a:cs typeface="+mn-cs"/>
              </a:rPr>
              <a:t>Stronger basis for decisions:</a:t>
            </a:r>
            <a:r>
              <a:rPr lang="en-US" sz="1200" b="0" i="0" u="none" strike="noStrike" kern="1200" baseline="0" dirty="0">
                <a:solidFill>
                  <a:schemeClr val="tx1"/>
                </a:solidFill>
                <a:latin typeface="+mn-lt"/>
                <a:ea typeface="+mn-ea"/>
                <a:cs typeface="+mn-cs"/>
              </a:rPr>
              <a:t> Accounts for important factors, such as activity/exposure and randomness, that are often excluded from a traditional crash “hot spot” approach when identifying locations for improvement.</a:t>
            </a:r>
          </a:p>
          <a:p>
            <a:pPr marL="171450" indent="-171450">
              <a:buFont typeface="Arial" panose="020B0604020202020204" pitchFamily="34" charset="0"/>
              <a:buChar char="•"/>
            </a:pPr>
            <a:r>
              <a:rPr lang="en-US" sz="1200" b="0" i="0" u="sng" strike="noStrike" kern="1200" baseline="0" dirty="0">
                <a:solidFill>
                  <a:schemeClr val="tx1"/>
                </a:solidFill>
                <a:latin typeface="+mn-lt"/>
                <a:ea typeface="+mn-ea"/>
                <a:cs typeface="+mn-cs"/>
              </a:rPr>
              <a:t>Effective use of resources</a:t>
            </a:r>
            <a:r>
              <a:rPr lang="en-US" sz="1200" b="0" i="0" u="none" strike="noStrike" kern="1200" baseline="0" dirty="0">
                <a:solidFill>
                  <a:schemeClr val="tx1"/>
                </a:solidFill>
                <a:latin typeface="+mn-lt"/>
                <a:ea typeface="+mn-ea"/>
                <a:cs typeface="+mn-cs"/>
              </a:rPr>
              <a:t>: Helps focus resources on crash risks that are most prevalent across the network and guides selection of appropriate treatments and locations to reduce the most serious crashes.</a:t>
            </a:r>
          </a:p>
          <a:p>
            <a:pPr marL="171450" indent="-171450">
              <a:buFont typeface="Arial" panose="020B0604020202020204" pitchFamily="34" charset="0"/>
              <a:buChar char="•"/>
            </a:pPr>
            <a:r>
              <a:rPr lang="en-US" sz="1200" b="0" i="0" u="sng" strike="noStrike" kern="1200" baseline="0" dirty="0">
                <a:solidFill>
                  <a:schemeClr val="tx1"/>
                </a:solidFill>
                <a:latin typeface="+mn-lt"/>
                <a:ea typeface="+mn-ea"/>
                <a:cs typeface="+mn-cs"/>
              </a:rPr>
              <a:t>Data-driven approach:</a:t>
            </a:r>
            <a:r>
              <a:rPr lang="en-US" sz="1200" b="0" i="0" u="none" strike="noStrike" kern="1200" baseline="0" dirty="0">
                <a:solidFill>
                  <a:schemeClr val="tx1"/>
                </a:solidFill>
                <a:latin typeface="+mn-lt"/>
                <a:ea typeface="+mn-ea"/>
                <a:cs typeface="+mn-cs"/>
              </a:rPr>
              <a:t> Provides a data-driven/analytical method and screening tools that can be used to justify funding decisions, even if there is not a specific crash history at a given location. A data-driven process also creates new opportunities to provide an equitable risk-based assessment across a jurisdiction.</a:t>
            </a:r>
          </a:p>
          <a:p>
            <a:pPr marL="171450" indent="-171450">
              <a:buFont typeface="Arial" panose="020B0604020202020204" pitchFamily="34" charset="0"/>
              <a:buChar char="•"/>
            </a:pPr>
            <a:r>
              <a:rPr lang="en-US" sz="1200" b="0" i="0" u="sng" strike="noStrike" kern="1200" baseline="0" dirty="0">
                <a:solidFill>
                  <a:schemeClr val="tx1"/>
                </a:solidFill>
                <a:latin typeface="+mn-lt"/>
                <a:ea typeface="+mn-ea"/>
                <a:cs typeface="+mn-cs"/>
              </a:rPr>
              <a:t>More proactive approach:</a:t>
            </a:r>
            <a:r>
              <a:rPr lang="en-US" sz="1200" b="0" i="0" u="none" strike="noStrike" kern="1200" baseline="0" dirty="0">
                <a:solidFill>
                  <a:schemeClr val="tx1"/>
                </a:solidFill>
                <a:latin typeface="+mn-lt"/>
                <a:ea typeface="+mn-ea"/>
                <a:cs typeface="+mn-cs"/>
              </a:rPr>
              <a:t> Takes a forward-looking approach to address safety issues without waiting for a crash history to develop at any given location.</a:t>
            </a:r>
          </a:p>
          <a:p>
            <a:pPr marL="171450" indent="-171450">
              <a:buFont typeface="Arial" panose="020B0604020202020204" pitchFamily="34" charset="0"/>
              <a:buChar char="•"/>
            </a:pPr>
            <a:r>
              <a:rPr lang="en-US" sz="1200" b="0" i="0" u="sng" strike="noStrike" kern="1200" baseline="0" dirty="0">
                <a:solidFill>
                  <a:schemeClr val="tx1"/>
                </a:solidFill>
                <a:latin typeface="+mn-lt"/>
                <a:ea typeface="+mn-ea"/>
                <a:cs typeface="+mn-cs"/>
              </a:rPr>
              <a:t>Consistency</a:t>
            </a:r>
            <a:r>
              <a:rPr lang="en-US" sz="1200" b="0" i="0" u="none" strike="noStrike" kern="1200" baseline="0" dirty="0">
                <a:solidFill>
                  <a:schemeClr val="tx1"/>
                </a:solidFill>
                <a:latin typeface="+mn-lt"/>
                <a:ea typeface="+mn-ea"/>
                <a:cs typeface="+mn-cs"/>
              </a:rPr>
              <a:t>: Helps avoid dealing with broad safety issues one project at a time and instead treats risks more widely and consistently. Ultimately, a systemic approach is intended to lead to more informed decision making and optimized investment, which will result in accelerated safety improvements.</a:t>
            </a:r>
          </a:p>
          <a:p>
            <a:r>
              <a:rPr lang="en-US" sz="1200" b="1" i="0" u="none" strike="noStrike" kern="1200" baseline="0" dirty="0">
                <a:solidFill>
                  <a:schemeClr val="tx1"/>
                </a:solidFill>
                <a:latin typeface="+mn-lt"/>
                <a:ea typeface="+mn-ea"/>
                <a:cs typeface="+mn-cs"/>
              </a:rPr>
              <a:t>Source:</a:t>
            </a:r>
            <a:r>
              <a:rPr lang="en-US" sz="1200" b="0" i="0" u="none" strike="noStrike" kern="1200" baseline="0" dirty="0">
                <a:solidFill>
                  <a:schemeClr val="tx1"/>
                </a:solidFill>
                <a:latin typeface="+mn-lt"/>
                <a:ea typeface="+mn-ea"/>
                <a:cs typeface="+mn-cs"/>
              </a:rPr>
              <a:t> National Academies of Sciences, Engineering, and Medicine 2018. </a:t>
            </a:r>
            <a:r>
              <a:rPr lang="en-US" sz="1200" b="0" i="1" u="none" strike="noStrike" kern="1200" baseline="0" dirty="0">
                <a:solidFill>
                  <a:schemeClr val="tx1"/>
                </a:solidFill>
                <a:latin typeface="+mn-lt"/>
                <a:ea typeface="+mn-ea"/>
                <a:cs typeface="+mn-cs"/>
              </a:rPr>
              <a:t>Systemic Pedestrian Safety Analysis</a:t>
            </a:r>
            <a:r>
              <a:rPr lang="en-US" sz="1200" b="0" i="0" u="none" strike="noStrike" kern="1200" baseline="0" dirty="0">
                <a:solidFill>
                  <a:schemeClr val="tx1"/>
                </a:solidFill>
                <a:latin typeface="+mn-lt"/>
                <a:ea typeface="+mn-ea"/>
                <a:cs typeface="+mn-cs"/>
              </a:rPr>
              <a:t>. Washington, DC: The National Academies Press. https://doi.org/10.17226/25255.</a:t>
            </a: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57</a:t>
            </a:fld>
            <a:endParaRPr lang="en-US"/>
          </a:p>
        </p:txBody>
      </p:sp>
    </p:spTree>
    <p:extLst>
      <p:ext uri="{BB962C8B-B14F-4D97-AF65-F5344CB8AC3E}">
        <p14:creationId xmlns:p14="http://schemas.microsoft.com/office/powerpoint/2010/main" val="137871951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The system-wide (or systematic) approach is based on improving all eligible locations with a given treatment or bringing all eligible locations up to standard. For example, an agency may update the policy on the types of pavement markings used for crosswalks. The system-wide approach would upgrade the crosswalk markings at all locations. This could be done with a pavement marking contract or in conjunction with future projects (whenever a project touches an eligible site).</a:t>
            </a:r>
          </a:p>
        </p:txBody>
      </p:sp>
      <p:sp>
        <p:nvSpPr>
          <p:cNvPr id="4" name="Slide Number Placeholder 3"/>
          <p:cNvSpPr>
            <a:spLocks noGrp="1"/>
          </p:cNvSpPr>
          <p:nvPr>
            <p:ph type="sldNum" sz="quarter" idx="5"/>
          </p:nvPr>
        </p:nvSpPr>
        <p:spPr/>
        <p:txBody>
          <a:bodyPr/>
          <a:lstStyle/>
          <a:p>
            <a:fld id="{E5421500-ABA7-4F80-9F33-EE022DA3CCF5}" type="slidenum">
              <a:rPr lang="en-US" smtClean="0"/>
              <a:t>58</a:t>
            </a:fld>
            <a:endParaRPr lang="en-US"/>
          </a:p>
        </p:txBody>
      </p:sp>
    </p:spTree>
    <p:extLst>
      <p:ext uri="{BB962C8B-B14F-4D97-AF65-F5344CB8AC3E}">
        <p14:creationId xmlns:p14="http://schemas.microsoft.com/office/powerpoint/2010/main" val="8695770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sz="1200" b="0" i="0" kern="1200" dirty="0">
                <a:solidFill>
                  <a:schemeClr val="tx1"/>
                </a:solidFill>
                <a:effectLst/>
                <a:latin typeface="+mn-lt"/>
                <a:ea typeface="+mn-ea"/>
                <a:cs typeface="+mn-cs"/>
              </a:rPr>
              <a:t>The District Department of Transportation (</a:t>
            </a:r>
            <a:r>
              <a:rPr lang="en-US" dirty="0"/>
              <a:t>DDOT</a:t>
            </a:r>
            <a:r>
              <a:rPr lang="en-US" sz="1200" b="0" i="0" kern="1200" dirty="0">
                <a:solidFill>
                  <a:schemeClr val="tx1"/>
                </a:solidFill>
                <a:effectLst/>
                <a:latin typeface="+mn-lt"/>
                <a:ea typeface="+mn-ea"/>
                <a:cs typeface="+mn-cs"/>
              </a:rPr>
              <a:t>) began its first phases of </a:t>
            </a:r>
            <a:r>
              <a:rPr lang="en-US" dirty="0"/>
              <a:t>LPI</a:t>
            </a:r>
            <a:r>
              <a:rPr lang="en-US" sz="1200" b="0" i="0" kern="1200" dirty="0">
                <a:solidFill>
                  <a:schemeClr val="tx1"/>
                </a:solidFill>
                <a:effectLst/>
                <a:latin typeface="+mn-lt"/>
                <a:ea typeface="+mn-ea"/>
                <a:cs typeface="+mn-cs"/>
              </a:rPr>
              <a:t> implementation throughout Washington, DC in 2006. Employing LPIs continued incrementally following the introduction of the Pedestrian Master Plan 2009. </a:t>
            </a:r>
            <a:r>
              <a:rPr lang="en-US" dirty="0"/>
              <a:t>DDOT</a:t>
            </a:r>
            <a:r>
              <a:rPr lang="en-US" sz="1200" b="0" i="0" kern="1200" dirty="0">
                <a:solidFill>
                  <a:schemeClr val="tx1"/>
                </a:solidFill>
                <a:effectLst/>
                <a:latin typeface="+mn-lt"/>
                <a:ea typeface="+mn-ea"/>
                <a:cs typeface="+mn-cs"/>
              </a:rPr>
              <a:t> introduced </a:t>
            </a:r>
            <a:r>
              <a:rPr lang="en-US" dirty="0"/>
              <a:t>LPIs</a:t>
            </a:r>
            <a:r>
              <a:rPr lang="en-US" sz="1200" b="0" i="0" kern="1200" dirty="0">
                <a:solidFill>
                  <a:schemeClr val="tx1"/>
                </a:solidFill>
                <a:effectLst/>
                <a:latin typeface="+mn-lt"/>
                <a:ea typeface="+mn-ea"/>
                <a:cs typeface="+mn-cs"/>
              </a:rPr>
              <a:t> to more than 90 intersections throughout Washington, DC in 2018. Washington, DC now has </a:t>
            </a:r>
            <a:r>
              <a:rPr lang="en-US" dirty="0"/>
              <a:t>LPIs</a:t>
            </a:r>
            <a:r>
              <a:rPr lang="en-US" sz="1200" b="0" i="0" kern="1200" dirty="0">
                <a:solidFill>
                  <a:schemeClr val="tx1"/>
                </a:solidFill>
                <a:effectLst/>
                <a:latin typeface="+mn-lt"/>
                <a:ea typeface="+mn-ea"/>
                <a:cs typeface="+mn-cs"/>
              </a:rPr>
              <a:t> installed in 312 out of the city's approximately 1,650 signalized intersections as of February 2019. Deployment of </a:t>
            </a:r>
            <a:r>
              <a:rPr lang="en-US" dirty="0"/>
              <a:t>LPIs</a:t>
            </a:r>
            <a:r>
              <a:rPr lang="en-US" sz="1200" b="0" i="0" kern="1200" dirty="0">
                <a:solidFill>
                  <a:schemeClr val="tx1"/>
                </a:solidFill>
                <a:effectLst/>
                <a:latin typeface="+mn-lt"/>
                <a:ea typeface="+mn-ea"/>
                <a:cs typeface="+mn-cs"/>
              </a:rPr>
              <a:t> at more intersections throughout the city is set to continue as the District pushes for zero traffic fatalities by 2024.</a:t>
            </a:r>
            <a:endParaRPr lang="en-US" b="0" dirty="0"/>
          </a:p>
          <a:p>
            <a:r>
              <a:rPr lang="en-US" b="1" dirty="0"/>
              <a:t>Notes</a:t>
            </a:r>
            <a:r>
              <a:rPr lang="en-US" dirty="0"/>
              <a:t>: LPIs</a:t>
            </a:r>
            <a:r>
              <a:rPr lang="en-US" sz="1200" b="0" i="0" kern="1200" dirty="0">
                <a:solidFill>
                  <a:schemeClr val="tx1"/>
                </a:solidFill>
                <a:effectLst/>
                <a:latin typeface="+mn-lt"/>
                <a:ea typeface="+mn-ea"/>
                <a:cs typeface="+mn-cs"/>
              </a:rPr>
              <a:t> allow pedestrians to establish a presence and increase their visibility in the crosswalk before the signal change, leading to fewer pedestrian-vehicle conflicts and increased motorist yielding. These treatments have resulted in reductions in vehicle collisions with people walking of up to 60 percent. Additionally, </a:t>
            </a:r>
            <a:r>
              <a:rPr lang="en-US" dirty="0"/>
              <a:t>LPIs</a:t>
            </a:r>
            <a:r>
              <a:rPr lang="en-US" sz="1200" b="0" i="0" kern="1200" dirty="0">
                <a:solidFill>
                  <a:schemeClr val="tx1"/>
                </a:solidFill>
                <a:effectLst/>
                <a:latin typeface="+mn-lt"/>
                <a:ea typeface="+mn-ea"/>
                <a:cs typeface="+mn-cs"/>
              </a:rPr>
              <a:t> have a relatively low cost and cause only a slight addition in vehicle delay.</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Intersections</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b="1" dirty="0"/>
              <a:t>Source</a:t>
            </a:r>
            <a:r>
              <a:rPr lang="en-US" dirty="0"/>
              <a:t>: FHWA Safety Compass Newsletter. (Spring 2019). “Systematically Implementing Leading Pedestrian Intervals.” Available: https://safety.fhwa.dot.gov/newsletter/safetycompass/2019/spring/#s5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https://safety.fhwa.dot.gov/newsletter/safetycompass/2019/spring/images/p11.png</a:t>
            </a:r>
          </a:p>
          <a:p>
            <a:endParaRPr lang="en-US" dirty="0">
              <a:hlinkClick r:id="rId3"/>
            </a:endParaRPr>
          </a:p>
        </p:txBody>
      </p:sp>
      <p:sp>
        <p:nvSpPr>
          <p:cNvPr id="4" name="Slide Number Placeholder 3"/>
          <p:cNvSpPr>
            <a:spLocks noGrp="1"/>
          </p:cNvSpPr>
          <p:nvPr>
            <p:ph type="sldNum" sz="quarter" idx="5"/>
          </p:nvPr>
        </p:nvSpPr>
        <p:spPr/>
        <p:txBody>
          <a:bodyPr/>
          <a:lstStyle/>
          <a:p>
            <a:fld id="{E5421500-ABA7-4F80-9F33-EE022DA3CCF5}" type="slidenum">
              <a:rPr lang="en-US" smtClean="0"/>
              <a:t>59</a:t>
            </a:fld>
            <a:endParaRPr lang="en-US"/>
          </a:p>
        </p:txBody>
      </p:sp>
    </p:spTree>
    <p:extLst>
      <p:ext uri="{BB962C8B-B14F-4D97-AF65-F5344CB8AC3E}">
        <p14:creationId xmlns:p14="http://schemas.microsoft.com/office/powerpoint/2010/main" val="31469037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dirty="0"/>
              <a:t>We analyze crash data to both identify problems and to evaluate how well treatments are working. However, crashes are relatively rare events, especially those involving bicyclists and pedestrians, so surrogate measures are often needed to evaluate treatment effectiveness (shown on forthcoming slide). </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a:t>
            </a:r>
            <a:r>
              <a:rPr lang="en-US" dirty="0"/>
              <a:t>Local analyses typically include all ped/bike crashes, rather than just fatalities, because numbers of fatalities are small and fluctuate so widely. </a:t>
            </a:r>
            <a:r>
              <a:rPr lang="en-US" dirty="0">
                <a:solidFill>
                  <a:srgbClr val="FF0000"/>
                </a:solidFill>
              </a:rPr>
              <a:t>Several years (at least) are required to observe trends</a:t>
            </a:r>
            <a:r>
              <a:rPr lang="en-US" baseline="0" dirty="0">
                <a:solidFill>
                  <a:srgbClr val="FF0000"/>
                </a:solidFill>
              </a:rPr>
              <a:t> in crashes involving bicyclists and pedestrians, especially trends in </a:t>
            </a:r>
            <a:r>
              <a:rPr lang="en-US" dirty="0">
                <a:solidFill>
                  <a:srgbClr val="FF0000"/>
                </a:solidFill>
              </a:rPr>
              <a:t>fatalities</a:t>
            </a:r>
            <a:r>
              <a:rPr lang="en-US" dirty="0"/>
              <a:t>. </a:t>
            </a:r>
            <a:r>
              <a:rPr lang="en-US" sz="1200" b="0" i="0" kern="1200" dirty="0">
                <a:solidFill>
                  <a:schemeClr val="tx1"/>
                </a:solidFill>
                <a:effectLst/>
                <a:latin typeface="+mn-lt"/>
                <a:ea typeface="+mn-ea"/>
                <a:cs typeface="+mn-cs"/>
              </a:rPr>
              <a:t>Crashes are currently viewed as the most objective and reliable measurements of road safety. However, there are challenges with crash data, such as human error in reporting, unreported crashes, and the length of time it often takes for crashes to be entered into a database. </a:t>
            </a:r>
            <a:endParaRPr lang="en-US" dirty="0"/>
          </a:p>
          <a:p>
            <a:r>
              <a:rPr lang="en-US" dirty="0"/>
              <a:t>Only traffic-related crashes involving motor vehicles are reported to authorities and most States have a minimum threshold of injury or property damage for the police department to file a crash report.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FHWA. (2017). </a:t>
            </a:r>
            <a:r>
              <a:rPr lang="en-US" sz="1200" b="0" i="1" u="none" strike="noStrike" kern="1200" baseline="0" dirty="0">
                <a:solidFill>
                  <a:schemeClr val="tx1"/>
                </a:solidFill>
                <a:latin typeface="+mn-lt"/>
                <a:ea typeface="+mn-ea"/>
                <a:cs typeface="+mn-cs"/>
              </a:rPr>
              <a:t>Road Safety Fundamentals; Concepts, Strategies, and Practices that Reduce Fatalities and Injuries on the Road</a:t>
            </a:r>
            <a:r>
              <a:rPr lang="en-US" sz="1200" b="0" i="0" u="none" strike="noStrike" kern="1200" baseline="0" dirty="0">
                <a:solidFill>
                  <a:schemeClr val="tx1"/>
                </a:solidFill>
                <a:latin typeface="+mn-lt"/>
                <a:ea typeface="+mn-ea"/>
                <a:cs typeface="+mn-cs"/>
              </a:rPr>
              <a:t>. Ed. Daniel Carter. U.S. Department of Transportation. Available: https://rspcb.safety.fhwa.dot.gov/rsf/</a:t>
            </a: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6</a:t>
            </a:fld>
            <a:endParaRPr lang="en-US"/>
          </a:p>
        </p:txBody>
      </p:sp>
    </p:spTree>
    <p:extLst>
      <p:ext uri="{BB962C8B-B14F-4D97-AF65-F5344CB8AC3E}">
        <p14:creationId xmlns:p14="http://schemas.microsoft.com/office/powerpoint/2010/main" val="240600942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DDOT</a:t>
            </a:r>
            <a:r>
              <a:rPr lang="en-US" sz="1200" b="0" i="0" kern="1200" dirty="0">
                <a:solidFill>
                  <a:schemeClr val="tx1"/>
                </a:solidFill>
                <a:effectLst/>
                <a:latin typeface="+mn-lt"/>
                <a:ea typeface="+mn-ea"/>
                <a:cs typeface="+mn-cs"/>
              </a:rPr>
              <a:t> developed detailed criteria for evaluating LPIs at signalized intersections based on guidelines used in other jurisdictions, including the cities of Toronto, San Francisco, Portland, and Los Angeles, as well as the State of Florida. </a:t>
            </a:r>
            <a:r>
              <a:rPr lang="en-US" dirty="0"/>
              <a:t>DDOT</a:t>
            </a:r>
            <a:r>
              <a:rPr lang="en-US" sz="1200" b="0" i="0" kern="1200" dirty="0">
                <a:solidFill>
                  <a:schemeClr val="tx1"/>
                </a:solidFill>
                <a:effectLst/>
                <a:latin typeface="+mn-lt"/>
                <a:ea typeface="+mn-ea"/>
                <a:cs typeface="+mn-cs"/>
              </a:rPr>
              <a:t> uses the criteria to prioritize </a:t>
            </a:r>
            <a:r>
              <a:rPr lang="en-US" dirty="0"/>
              <a:t>LPI</a:t>
            </a:r>
            <a:r>
              <a:rPr lang="en-US" sz="1200" b="0" i="0" kern="1200" dirty="0">
                <a:solidFill>
                  <a:schemeClr val="tx1"/>
                </a:solidFill>
                <a:effectLst/>
                <a:latin typeface="+mn-lt"/>
                <a:ea typeface="+mn-ea"/>
                <a:cs typeface="+mn-cs"/>
              </a:rPr>
              <a:t> implementation and capture the magnitude and severity of pedestrian-vehicle interactions at signalized intersections. The criteria also help the agency to identify locations where physical characteristics of the intersection could make those interactions more dangerous.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Intersections</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FHWA Safety Compass Newsletter. (Spring 2019). “Systematically Implementing Leading Pedestrian Intervals.” Available: https://safety.fhwa.dot.gov/newsletter/safetycompass/2019/spring/#s5</a:t>
            </a:r>
          </a:p>
        </p:txBody>
      </p:sp>
      <p:sp>
        <p:nvSpPr>
          <p:cNvPr id="4" name="Slide Number Placeholder 3"/>
          <p:cNvSpPr>
            <a:spLocks noGrp="1"/>
          </p:cNvSpPr>
          <p:nvPr>
            <p:ph type="sldNum" sz="quarter" idx="5"/>
          </p:nvPr>
        </p:nvSpPr>
        <p:spPr/>
        <p:txBody>
          <a:bodyPr/>
          <a:lstStyle/>
          <a:p>
            <a:fld id="{E5421500-ABA7-4F80-9F33-EE022DA3CCF5}" type="slidenum">
              <a:rPr lang="en-US" smtClean="0"/>
              <a:t>60</a:t>
            </a:fld>
            <a:endParaRPr lang="en-US"/>
          </a:p>
        </p:txBody>
      </p:sp>
    </p:spTree>
    <p:extLst>
      <p:ext uri="{BB962C8B-B14F-4D97-AF65-F5344CB8AC3E}">
        <p14:creationId xmlns:p14="http://schemas.microsoft.com/office/powerpoint/2010/main" val="76518027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61</a:t>
            </a:fld>
            <a:endParaRPr lang="en-US"/>
          </a:p>
        </p:txBody>
      </p:sp>
    </p:spTree>
    <p:extLst>
      <p:ext uri="{BB962C8B-B14F-4D97-AF65-F5344CB8AC3E}">
        <p14:creationId xmlns:p14="http://schemas.microsoft.com/office/powerpoint/2010/main" val="328313025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5421500-ABA7-4F80-9F33-EE022DA3CCF5}" type="slidenum">
              <a:rPr lang="en-US" smtClean="0"/>
              <a:t>62</a:t>
            </a:fld>
            <a:endParaRPr lang="en-US"/>
          </a:p>
        </p:txBody>
      </p:sp>
    </p:spTree>
    <p:extLst>
      <p:ext uri="{BB962C8B-B14F-4D97-AF65-F5344CB8AC3E}">
        <p14:creationId xmlns:p14="http://schemas.microsoft.com/office/powerpoint/2010/main" val="414862478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dirty="0"/>
              <a:t>The purpose of the effectiveness evaluation process is to evaluate the change in crashes that occurred as a result of the project. In other words, a quantitative estimate of the effect of a treatment, project, or a group of projects. </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a:t>
            </a:r>
            <a:r>
              <a:rPr lang="en-US" b="0" u="sng" dirty="0"/>
              <a:t>Observational</a:t>
            </a:r>
            <a:r>
              <a:rPr lang="en-US" dirty="0"/>
              <a:t> studies refer to evaluations of changes implemented to improve the transportation system. In other words, we are not implementing treatments for the purpose of the evaluation.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By contrast, in </a:t>
            </a:r>
            <a:r>
              <a:rPr lang="en-US" b="0" u="sng" dirty="0"/>
              <a:t>experimental</a:t>
            </a:r>
            <a:r>
              <a:rPr lang="en-US" dirty="0"/>
              <a:t> studies we select sites for improvement and similar sites for control sites (no improvement) through a random selection process. With the experimental study, we’re therefore able to directly attribute differences between the control and treatment sites to the treatment. Observational studies are much more common among agencies, because agencies function with limited budgets and typically need to prioritize projects based on the benefits returned. In this sense, the random selection process will not optimize investment selection.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Observational</a:t>
            </a:r>
            <a:r>
              <a:rPr lang="en-US" baseline="0" dirty="0"/>
              <a:t> studies can be before/after or cross-sectional. Depending on the nature of the treatment, site type, and available data, an agency may choose to use before/after or cross-sectional studies.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Slide adapted from the UNC Highway Safety Research Center’s Road Safety Academy, Lesson 3, (2018).</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63</a:t>
            </a:fld>
            <a:endParaRPr lang="en-US"/>
          </a:p>
        </p:txBody>
      </p:sp>
    </p:spTree>
    <p:extLst>
      <p:ext uri="{BB962C8B-B14F-4D97-AF65-F5344CB8AC3E}">
        <p14:creationId xmlns:p14="http://schemas.microsoft.com/office/powerpoint/2010/main" val="33079344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Key Message: </a:t>
            </a:r>
            <a:r>
              <a:rPr lang="en-US" sz="1200" dirty="0"/>
              <a:t>There are several different types of observational before/after studies. These include:</a:t>
            </a:r>
          </a:p>
          <a:p>
            <a:pPr marL="171450" indent="-171450">
              <a:buFont typeface="Arial" panose="020B0604020202020204" pitchFamily="34" charset="0"/>
              <a:buChar char="•"/>
            </a:pPr>
            <a:r>
              <a:rPr lang="en-US" sz="1200" dirty="0"/>
              <a:t>The simple (naïve) observational before/after study;</a:t>
            </a:r>
          </a:p>
          <a:p>
            <a:pPr marL="171450" indent="-171450">
              <a:buFont typeface="Arial" panose="020B0604020202020204" pitchFamily="34" charset="0"/>
              <a:buChar char="•"/>
            </a:pPr>
            <a:r>
              <a:rPr lang="en-US" sz="1200" dirty="0"/>
              <a:t>The observational before/after study with reference</a:t>
            </a:r>
            <a:r>
              <a:rPr lang="en-US" sz="1200" baseline="0" dirty="0"/>
              <a:t> and/or comparison groups</a:t>
            </a:r>
            <a:endParaRPr lang="en-US" sz="1200" b="1" dirty="0"/>
          </a:p>
          <a:p>
            <a:r>
              <a:rPr lang="en-US" sz="1200" b="1" dirty="0"/>
              <a:t>Notes: </a:t>
            </a:r>
            <a:r>
              <a:rPr lang="en-US" sz="1200" dirty="0"/>
              <a:t>The naïve observational before/after does not account for many of the biases including change in traffic volume,</a:t>
            </a:r>
            <a:r>
              <a:rPr lang="en-US" sz="1200" baseline="0" dirty="0"/>
              <a:t> regression to the mean, and other trends in the system.</a:t>
            </a:r>
            <a:r>
              <a:rPr lang="en-US" sz="1200" b="1" baseline="0" dirty="0"/>
              <a:t> </a:t>
            </a:r>
            <a:r>
              <a:rPr lang="en-US" sz="1200" dirty="0"/>
              <a:t>By including a</a:t>
            </a:r>
            <a:r>
              <a:rPr lang="en-US" sz="1200" baseline="0" dirty="0"/>
              <a:t> reference and comparison group, you start to account for many of these biases. Before/after with reference/comparison group is not just one method, but a family of methods. Depending on the context, you may choose one method over the other.</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Slide adapted from the UNC Highway Safety Research Center’s Road Safety Academy, Lesson 3, (2018).</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64</a:t>
            </a:fld>
            <a:endParaRPr lang="en-US"/>
          </a:p>
        </p:txBody>
      </p:sp>
    </p:spTree>
    <p:extLst>
      <p:ext uri="{BB962C8B-B14F-4D97-AF65-F5344CB8AC3E}">
        <p14:creationId xmlns:p14="http://schemas.microsoft.com/office/powerpoint/2010/main" val="406580748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a:t>
            </a:r>
            <a:r>
              <a:rPr lang="en-US" dirty="0"/>
              <a:t>Bias due regression</a:t>
            </a:r>
            <a:r>
              <a:rPr lang="en-US" baseline="0" dirty="0"/>
              <a:t> to the mean (RTM) can occur when sites are selected for treatment due to a short-term spike in crashes. In this case, the perceived effectiveness of the treatment could be very different from the actual reduction to the treatment. Naïve before/after methods cannot account for this bias. The EB method discussed earlier can account for this bias.</a:t>
            </a:r>
            <a:endParaRPr lang="en-US" b="1" dirty="0"/>
          </a:p>
          <a:p>
            <a:r>
              <a:rPr lang="en-US" b="1" dirty="0"/>
              <a:t>Source: </a:t>
            </a:r>
            <a:r>
              <a:rPr lang="en-US" dirty="0"/>
              <a:t>Slide adapted from the UNC Highway Safety Research Center’s Road Safety Academy, Unit 4, (2018).</a:t>
            </a:r>
          </a:p>
          <a:p>
            <a:endParaRPr lang="en-US" dirty="0"/>
          </a:p>
          <a:p>
            <a:endParaRPr lang="en-US" dirty="0"/>
          </a:p>
        </p:txBody>
      </p:sp>
      <p:sp>
        <p:nvSpPr>
          <p:cNvPr id="4" name="Slide Number Placeholder 3"/>
          <p:cNvSpPr>
            <a:spLocks noGrp="1"/>
          </p:cNvSpPr>
          <p:nvPr>
            <p:ph type="sldNum" sz="quarter" idx="10"/>
          </p:nvPr>
        </p:nvSpPr>
        <p:spPr/>
        <p:txBody>
          <a:bodyPr/>
          <a:lstStyle/>
          <a:p>
            <a:fld id="{E5421500-ABA7-4F80-9F33-EE022DA3CCF5}" type="slidenum">
              <a:rPr lang="en-US" smtClean="0"/>
              <a:t>65</a:t>
            </a:fld>
            <a:endParaRPr lang="en-US"/>
          </a:p>
        </p:txBody>
      </p:sp>
    </p:spTree>
    <p:extLst>
      <p:ext uri="{BB962C8B-B14F-4D97-AF65-F5344CB8AC3E}">
        <p14:creationId xmlns:p14="http://schemas.microsoft.com/office/powerpoint/2010/main" val="74503125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b="1" dirty="0"/>
              <a:t>Key Message: </a:t>
            </a:r>
            <a:r>
              <a:rPr lang="en-US" altLang="en-US" dirty="0"/>
              <a:t>The observational cross-sectional study is used to evaluate a treatment where a set of sites are treated, and other sites are not. </a:t>
            </a:r>
            <a:endParaRPr lang="en-US" altLang="en-US" b="1" dirty="0"/>
          </a:p>
          <a:p>
            <a:pPr eaLnBrk="1" hangingPunct="1"/>
            <a:r>
              <a:rPr lang="en-US" altLang="en-US" b="1" dirty="0"/>
              <a:t>Notes: </a:t>
            </a:r>
            <a:r>
              <a:rPr lang="en-US" dirty="0"/>
              <a:t>When we do not have installation dates or the crash and volume data before the treatment, it is useful to apply the observational cross-sectional study. </a:t>
            </a:r>
          </a:p>
          <a:p>
            <a:r>
              <a:rPr lang="en-US" dirty="0"/>
              <a:t>We use this when, for example, we want to know how intersections with channelized right-turn lanes compare to intersections without the turn lanes, and no data are available to allow evaluation of the difference in crash counts before and after installation. The observational cross-sectional study has some limitations.</a:t>
            </a:r>
            <a:r>
              <a:rPr lang="en-US" baseline="0" dirty="0"/>
              <a:t> One limitation is the question of cause and effect. </a:t>
            </a: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66</a:t>
            </a:fld>
            <a:endParaRPr lang="en-US"/>
          </a:p>
        </p:txBody>
      </p:sp>
    </p:spTree>
    <p:extLst>
      <p:ext uri="{BB962C8B-B14F-4D97-AF65-F5344CB8AC3E}">
        <p14:creationId xmlns:p14="http://schemas.microsoft.com/office/powerpoint/2010/main" val="147135408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67</a:t>
            </a:fld>
            <a:endParaRPr lang="en-US"/>
          </a:p>
        </p:txBody>
      </p:sp>
    </p:spTree>
    <p:extLst>
      <p:ext uri="{BB962C8B-B14F-4D97-AF65-F5344CB8AC3E}">
        <p14:creationId xmlns:p14="http://schemas.microsoft.com/office/powerpoint/2010/main" val="1211010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dirty="0"/>
              <a:t>In conducting studies, be careful not to assume correlation is the cause of an “effect.” Nevertheless, some correlates (for example, age group involvement) may suggest target populations for countermeasures. Databases are subject to errors in reporting, errors of omission, and errors in data entry. Demographic analyses can help you understand if certain populations are overrepresented in crashes and fatalities.</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The full graphic from Chicago’s Vision Zero Action Plan is included in the Equity module.</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Slide adapted from: PBIC. (2011). Graduate Level Bicycle and Pedestrian Planning Course.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National Center for Statistics and Analysis. (2019, March). Pedestrians: 2017 data. (Traffic Safety Facts. Report No. DOT HS 812 681). Washington, DC: National Highway Traffic Safety Administration.</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solidFill>
                  <a:schemeClr val="bg1"/>
                </a:solidFill>
                <a:latin typeface="Century Gothic" panose="020B0502020202020204" pitchFamily="34" charset="0"/>
              </a:rPr>
              <a:t>City of Chicago. Vision Zero Action Plan. Available: http://visionzerochicago.org/wp-content/uploads/2016/05/17_0612-VZ-Action-Plan_FOR-WEB.pdf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7</a:t>
            </a:fld>
            <a:endParaRPr lang="en-US"/>
          </a:p>
        </p:txBody>
      </p:sp>
    </p:spTree>
    <p:extLst>
      <p:ext uri="{BB962C8B-B14F-4D97-AF65-F5344CB8AC3E}">
        <p14:creationId xmlns:p14="http://schemas.microsoft.com/office/powerpoint/2010/main" val="373649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sz="1200" b="0" i="0" kern="1200" dirty="0">
                <a:solidFill>
                  <a:schemeClr val="tx1"/>
                </a:solidFill>
                <a:effectLst/>
                <a:latin typeface="+mn-lt"/>
                <a:ea typeface="+mn-ea"/>
                <a:cs typeface="+mn-cs"/>
              </a:rPr>
              <a:t>The selection of effective countermeasures to prevent bicyclist and pedestrian crashes is hindered by computerized State crash files that contain insufficient details about the crashes. Analysis of these files often provides data that includes where pedestrian and bicyclist crashes occur, such as the city, street, type of street, or intersection; when crashes occur, such as the time of day or day of the week; and the characteristics of the victims, such as their age, gender, and severity of injuries. These data, however, do not provide adequate detail to determine the sequence of events that lead up to and cause crashes. That is where crash typing can fill a gap. To determine the crash type, analysts typically need to review the crash report narrative, diagram, and geographic details.</a:t>
            </a:r>
            <a:endParaRPr lang="en-US" b="0" dirty="0"/>
          </a:p>
          <a:p>
            <a:r>
              <a:rPr lang="en-US" b="1" dirty="0"/>
              <a:t>Notes</a:t>
            </a:r>
            <a:r>
              <a:rPr lang="en-US" dirty="0"/>
              <a:t>: These analyses can be conducted at the local, regional or State level. The slide shows a report for the State of North Carolina and an excerpt showing how the crash type “Motorist Overtaking Bicyclist” can be broken out by the speed limit on the road where the crash occurred. In this case, researchers call out that two-thirds of motorist overtaking crashes take place on roadways with a speed limit of over 40 mph and suggest that this is a likely contributing factor in the over-representation of fatal and disabling injuries among these collisions.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Pedestrian and Bicycle Information Center, “About PBCAT” Available: http://www.pedbikeinfo.org/pbcat_us/about.cfm</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Vann, M., Thomas, L., and Levitt, D. (2018). </a:t>
            </a:r>
            <a:r>
              <a:rPr lang="en-US" i="1" dirty="0"/>
              <a:t>North Carolina Bicycle Crash Types 2012-2016</a:t>
            </a:r>
            <a:r>
              <a:rPr lang="en-US" dirty="0"/>
              <a:t>. North Carolina Department of Transportation. Available: http://www.pedbikeinfo.org/pbcat_nc/pdf/summary_bike_types12-16.pdf</a:t>
            </a:r>
          </a:p>
          <a:p>
            <a:endParaRPr lang="en-US" dirty="0"/>
          </a:p>
        </p:txBody>
      </p:sp>
      <p:sp>
        <p:nvSpPr>
          <p:cNvPr id="4" name="Slide Number Placeholder 3"/>
          <p:cNvSpPr>
            <a:spLocks noGrp="1"/>
          </p:cNvSpPr>
          <p:nvPr>
            <p:ph type="sldNum" sz="quarter" idx="10"/>
          </p:nvPr>
        </p:nvSpPr>
        <p:spPr/>
        <p:txBody>
          <a:bodyPr/>
          <a:lstStyle/>
          <a:p>
            <a:fld id="{E5421500-ABA7-4F80-9F33-EE022DA3CCF5}" type="slidenum">
              <a:rPr lang="en-US" smtClean="0"/>
              <a:t>8</a:t>
            </a:fld>
            <a:endParaRPr lang="en-US"/>
          </a:p>
        </p:txBody>
      </p:sp>
    </p:spTree>
    <p:extLst>
      <p:ext uri="{BB962C8B-B14F-4D97-AF65-F5344CB8AC3E}">
        <p14:creationId xmlns:p14="http://schemas.microsoft.com/office/powerpoint/2010/main" val="23782151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sz="1200" b="0" i="0" kern="1200" dirty="0">
                <a:solidFill>
                  <a:schemeClr val="tx1"/>
                </a:solidFill>
                <a:effectLst/>
                <a:latin typeface="+mn-lt"/>
                <a:ea typeface="+mn-ea"/>
                <a:cs typeface="+mn-cs"/>
              </a:rPr>
              <a:t>Crash rate calculation (crashes per amount of traffic) is a simplistic measure that may be useful when comparing sites with similar characteristics and traffic volumes. Crash rates implicitly</a:t>
            </a:r>
            <a:r>
              <a:rPr lang="en-US" sz="1200" b="0" i="0" kern="1200" baseline="0" dirty="0">
                <a:solidFill>
                  <a:schemeClr val="tx1"/>
                </a:solidFill>
                <a:effectLst/>
                <a:latin typeface="+mn-lt"/>
                <a:ea typeface="+mn-ea"/>
                <a:cs typeface="+mn-cs"/>
              </a:rPr>
              <a:t> assume that crashes and exposure are linearly related. </a:t>
            </a:r>
            <a:r>
              <a:rPr lang="en-US" sz="1200" b="0" i="0" kern="1200" dirty="0">
                <a:solidFill>
                  <a:schemeClr val="tx1"/>
                </a:solidFill>
                <a:effectLst/>
                <a:latin typeface="+mn-lt"/>
                <a:ea typeface="+mn-ea"/>
                <a:cs typeface="+mn-cs"/>
              </a:rPr>
              <a:t>However, the relationship between crashes and volume is often not linear and can therefore lead to wrong conclusions if that assumption is made when considering volume increases on a road or comparing roads of different types. The use of safety performance functions (SPFs) can help avoid this error</a:t>
            </a:r>
            <a:r>
              <a:rPr lang="en-US" sz="1200" b="0" i="0" kern="1200" baseline="0" dirty="0">
                <a:solidFill>
                  <a:schemeClr val="tx1"/>
                </a:solidFill>
                <a:effectLst/>
                <a:latin typeface="+mn-lt"/>
                <a:ea typeface="+mn-ea"/>
                <a:cs typeface="+mn-cs"/>
              </a:rPr>
              <a:t> (SPFs are discussed later in this module).</a:t>
            </a: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FHWA. (2017). </a:t>
            </a:r>
            <a:r>
              <a:rPr lang="en-US" sz="1200" b="0" i="1" u="none" strike="noStrike" kern="1200" baseline="0" dirty="0">
                <a:solidFill>
                  <a:schemeClr val="tx1"/>
                </a:solidFill>
                <a:latin typeface="+mn-lt"/>
                <a:ea typeface="+mn-ea"/>
                <a:cs typeface="+mn-cs"/>
              </a:rPr>
              <a:t>Road Safety Fundamentals; Concepts, Strategies, and Practices that Reduce Fatalities and Injuries on the Road</a:t>
            </a:r>
            <a:r>
              <a:rPr lang="en-US" sz="1200" b="0" i="0" u="none" strike="noStrike" kern="1200" baseline="0" dirty="0">
                <a:solidFill>
                  <a:schemeClr val="tx1"/>
                </a:solidFill>
                <a:latin typeface="+mn-lt"/>
                <a:ea typeface="+mn-ea"/>
                <a:cs typeface="+mn-cs"/>
              </a:rPr>
              <a:t>. Ed. Daniel Carter. U.S. Department of Transportation. Available: https://rspcb.safety.fhwa.dot.gov/rsf/</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9</a:t>
            </a:fld>
            <a:endParaRPr lang="en-US"/>
          </a:p>
        </p:txBody>
      </p:sp>
    </p:spTree>
    <p:extLst>
      <p:ext uri="{BB962C8B-B14F-4D97-AF65-F5344CB8AC3E}">
        <p14:creationId xmlns:p14="http://schemas.microsoft.com/office/powerpoint/2010/main" val="13223292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83438" y="1428751"/>
            <a:ext cx="7543800" cy="1945481"/>
          </a:xfrm>
        </p:spPr>
        <p:txBody>
          <a:bodyPr anchor="b"/>
          <a:lstStyle>
            <a:lvl1pPr>
              <a:defRPr sz="6600">
                <a:ln>
                  <a:noFill/>
                </a:ln>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483438" y="3429000"/>
            <a:ext cx="6461760" cy="8001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A977B6-207F-4547-BCF7-5FD09D754C7F}" type="datetime1">
              <a:rPr lang="en-US" smtClean="0"/>
              <a:t>11/12/2019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0142B22-0C81-D541-BD0E-C81A6B3E065D}" type="datetime1">
              <a:rPr lang="en-US" smtClean="0"/>
              <a:t>11/12/2019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1752600" cy="4388644"/>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0507628-551D-2844-B487-0C0568628B83}" type="datetime1">
              <a:rPr lang="en-US" smtClean="0"/>
              <a:t>11/12/2019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3" name="Rectangle 2"/>
          <p:cNvSpPr/>
          <p:nvPr userDrawn="1"/>
        </p:nvSpPr>
        <p:spPr bwMode="auto">
          <a:xfrm>
            <a:off x="0" y="0"/>
            <a:ext cx="9144000" cy="5143500"/>
          </a:xfrm>
          <a:prstGeom prst="rect">
            <a:avLst/>
          </a:prstGeom>
          <a:solidFill>
            <a:schemeClr val="tx1"/>
          </a:solidFill>
          <a:ln w="12700"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endParaRPr lang="en-US" sz="1350"/>
          </a:p>
        </p:txBody>
      </p:sp>
      <p:sp>
        <p:nvSpPr>
          <p:cNvPr id="2" name="Title 1"/>
          <p:cNvSpPr>
            <a:spLocks noGrp="1"/>
          </p:cNvSpPr>
          <p:nvPr>
            <p:ph type="title" hasCustomPrompt="1"/>
          </p:nvPr>
        </p:nvSpPr>
        <p:spPr>
          <a:xfrm>
            <a:off x="1034109" y="125418"/>
            <a:ext cx="3429144" cy="369332"/>
          </a:xfrm>
        </p:spPr>
        <p:txBody>
          <a:bodyPr wrap="none">
            <a:spAutoFit/>
          </a:bodyPr>
          <a:lstStyle>
            <a:lvl1pPr>
              <a:defRPr lang="en-US" sz="1800" kern="1200">
                <a:solidFill>
                  <a:srgbClr val="3B80AF"/>
                </a:solidFill>
                <a:latin typeface="Century Gothic" panose="020B0502020202020204" pitchFamily="34" charset="0"/>
                <a:ea typeface="+mn-ea"/>
                <a:cs typeface="+mn-cs"/>
              </a:defRPr>
            </a:lvl1pPr>
          </a:lstStyle>
          <a:p>
            <a:pPr lvl="0" algn="ctr"/>
            <a:r>
              <a:rPr lang="en-US" dirty="0"/>
              <a:t>CLICK TO EDIT MASTER TITLE STYLE</a:t>
            </a:r>
          </a:p>
        </p:txBody>
      </p:sp>
      <p:grpSp>
        <p:nvGrpSpPr>
          <p:cNvPr id="7" name="Group 6"/>
          <p:cNvGrpSpPr/>
          <p:nvPr userDrawn="1"/>
        </p:nvGrpSpPr>
        <p:grpSpPr>
          <a:xfrm>
            <a:off x="1" y="0"/>
            <a:ext cx="9144000" cy="56213"/>
            <a:chOff x="2653259" y="4227226"/>
            <a:chExt cx="4631961" cy="134912"/>
          </a:xfrm>
        </p:grpSpPr>
        <p:sp>
          <p:nvSpPr>
            <p:cNvPr id="8" name="Rectangle 7"/>
            <p:cNvSpPr/>
            <p:nvPr/>
          </p:nvSpPr>
          <p:spPr bwMode="auto">
            <a:xfrm>
              <a:off x="2653259" y="4227226"/>
              <a:ext cx="1543987" cy="134912"/>
            </a:xfrm>
            <a:prstGeom prst="rect">
              <a:avLst/>
            </a:prstGeom>
            <a:solidFill>
              <a:srgbClr val="3B80AF"/>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sz="1350" dirty="0"/>
            </a:p>
          </p:txBody>
        </p:sp>
        <p:sp>
          <p:nvSpPr>
            <p:cNvPr id="9" name="Rectangle 8"/>
            <p:cNvSpPr/>
            <p:nvPr/>
          </p:nvSpPr>
          <p:spPr bwMode="auto">
            <a:xfrm>
              <a:off x="4197246" y="4227226"/>
              <a:ext cx="1543987" cy="134912"/>
            </a:xfrm>
            <a:prstGeom prst="rect">
              <a:avLst/>
            </a:prstGeom>
            <a:solidFill>
              <a:srgbClr val="CCE2ED"/>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sz="1350" dirty="0"/>
            </a:p>
          </p:txBody>
        </p:sp>
        <p:sp>
          <p:nvSpPr>
            <p:cNvPr id="10" name="Rectangle 9"/>
            <p:cNvSpPr/>
            <p:nvPr/>
          </p:nvSpPr>
          <p:spPr bwMode="auto">
            <a:xfrm>
              <a:off x="5741233" y="4227226"/>
              <a:ext cx="1543987" cy="134912"/>
            </a:xfrm>
            <a:prstGeom prst="rect">
              <a:avLst/>
            </a:prstGeom>
            <a:solidFill>
              <a:srgbClr val="DEE2A7"/>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sz="1350" dirty="0"/>
            </a:p>
          </p:txBody>
        </p:sp>
      </p:grpSp>
      <p:pic>
        <p:nvPicPr>
          <p:cNvPr id="11" name="Picture 10"/>
          <p:cNvPicPr>
            <a:picLocks noChangeAspect="1"/>
          </p:cNvPicPr>
          <p:nvPr userDrawn="1"/>
        </p:nvPicPr>
        <p:blipFill rotWithShape="1">
          <a:blip r:embed="rId2">
            <a:clrChange>
              <a:clrFrom>
                <a:srgbClr val="FFFFFF"/>
              </a:clrFrom>
              <a:clrTo>
                <a:srgbClr val="FFFFFF">
                  <a:alpha val="0"/>
                </a:srgbClr>
              </a:clrTo>
            </a:clrChange>
          </a:blip>
          <a:srcRect l="16981" t="29712" r="6718" b="40526"/>
          <a:stretch/>
        </p:blipFill>
        <p:spPr>
          <a:xfrm>
            <a:off x="7710942" y="4912638"/>
            <a:ext cx="1233034" cy="202802"/>
          </a:xfrm>
          <a:prstGeom prst="rect">
            <a:avLst/>
          </a:prstGeom>
        </p:spPr>
      </p:pic>
      <p:pic>
        <p:nvPicPr>
          <p:cNvPr id="12" name="Picture 11"/>
          <p:cNvPicPr>
            <a:picLocks noChangeAspect="1"/>
          </p:cNvPicPr>
          <p:nvPr userDrawn="1"/>
        </p:nvPicPr>
        <p:blipFill>
          <a:blip r:embed="rId3"/>
          <a:stretch>
            <a:fillRect/>
          </a:stretch>
        </p:blipFill>
        <p:spPr>
          <a:xfrm>
            <a:off x="924424" y="4848457"/>
            <a:ext cx="1417446" cy="299422"/>
          </a:xfrm>
          <a:prstGeom prst="rect">
            <a:avLst/>
          </a:prstGeom>
        </p:spPr>
      </p:pic>
      <p:pic>
        <p:nvPicPr>
          <p:cNvPr id="13" name="Picture 12"/>
          <p:cNvPicPr>
            <a:picLocks noChangeAspect="1"/>
          </p:cNvPicPr>
          <p:nvPr userDrawn="1"/>
        </p:nvPicPr>
        <p:blipFill>
          <a:blip r:embed="rId4"/>
          <a:stretch>
            <a:fillRect/>
          </a:stretch>
        </p:blipFill>
        <p:spPr>
          <a:xfrm>
            <a:off x="119934" y="4868125"/>
            <a:ext cx="735082" cy="247859"/>
          </a:xfrm>
          <a:prstGeom prst="rect">
            <a:avLst/>
          </a:prstGeom>
        </p:spPr>
      </p:pic>
    </p:spTree>
    <p:extLst>
      <p:ext uri="{BB962C8B-B14F-4D97-AF65-F5344CB8AC3E}">
        <p14:creationId xmlns:p14="http://schemas.microsoft.com/office/powerpoint/2010/main" val="690011122"/>
      </p:ext>
    </p:extLst>
  </p:cSld>
  <p:clrMapOvr>
    <a:masterClrMapping/>
  </p:clrMapOvr>
  <p:transition>
    <p:cover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 no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473869" indent="0">
              <a:defRPr/>
            </a:lvl1pPr>
          </a:lstStyle>
          <a:p>
            <a:r>
              <a:rPr lang="en-US"/>
              <a:t>Click to edit Master title style</a:t>
            </a:r>
            <a:endParaRPr lang="en-US" dirty="0"/>
          </a:p>
        </p:txBody>
      </p:sp>
      <p:sp>
        <p:nvSpPr>
          <p:cNvPr id="4" name="Content Placeholder 3"/>
          <p:cNvSpPr>
            <a:spLocks noGrp="1"/>
          </p:cNvSpPr>
          <p:nvPr>
            <p:ph sz="quarter" idx="10"/>
          </p:nvPr>
        </p:nvSpPr>
        <p:spPr>
          <a:xfrm>
            <a:off x="457298" y="1200116"/>
            <a:ext cx="7780614" cy="3026906"/>
          </a:xfrm>
        </p:spPr>
        <p:txBody>
          <a:bodyPr/>
          <a:lstStyle/>
          <a:p>
            <a:pPr lvl="0"/>
            <a:r>
              <a:rPr lang="en-US"/>
              <a:t>Edit Master text styles</a:t>
            </a:r>
          </a:p>
          <a:p>
            <a:pPr lvl="1"/>
            <a:r>
              <a:rPr lang="en-US"/>
              <a:t>Second level</a:t>
            </a:r>
          </a:p>
        </p:txBody>
      </p:sp>
    </p:spTree>
    <p:extLst>
      <p:ext uri="{BB962C8B-B14F-4D97-AF65-F5344CB8AC3E}">
        <p14:creationId xmlns:p14="http://schemas.microsoft.com/office/powerpoint/2010/main" val="2395279539"/>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B5168F9-CCC8-A248-8ED3-86DCD6DC7E06}" type="datetime1">
              <a:rPr lang="en-US" smtClean="0"/>
              <a:t>11/12/2019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4" y="4114800"/>
            <a:ext cx="7659687" cy="876300"/>
          </a:xfrm>
        </p:spPr>
        <p:txBody>
          <a:bodyPr anchor="t"/>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722314" y="2889647"/>
            <a:ext cx="6135687" cy="1225154"/>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950DB5B-F5FE-4F4E-8D0F-FDEA6FB833B2}" type="datetime1">
              <a:rPr lang="en-US" smtClean="0"/>
              <a:t>11/12/2019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59508" y="1152144"/>
            <a:ext cx="3657600" cy="34427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321908" y="1152144"/>
            <a:ext cx="3657600" cy="34427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469D289-36CF-1E4B-88EA-D5DD5F8D19EE}" type="datetime1">
              <a:rPr lang="en-US" smtClean="0"/>
              <a:t>11/12/2019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59508" y="1151335"/>
            <a:ext cx="3657600" cy="47982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359508" y="1631156"/>
            <a:ext cx="3657600"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321908" y="1151335"/>
            <a:ext cx="3657600" cy="47982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321908" y="1631156"/>
            <a:ext cx="3657600"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CC9A246-4443-B041-9EDB-4290C72D6CF3}" type="datetime1">
              <a:rPr lang="en-US" smtClean="0"/>
              <a:t>11/12/2019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B218FFF-2319-F047-B022-DEE85B594F7B}" type="datetime1">
              <a:rPr lang="en-US" smtClean="0"/>
              <a:t>11/12/2019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1BCF22C-9B52-6448-B108-0FBB80CA351B}" type="datetime1">
              <a:rPr lang="en-US" smtClean="0"/>
              <a:t>11/12/2019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4121658"/>
            <a:ext cx="7772400" cy="445770"/>
          </a:xfrm>
        </p:spPr>
        <p:txBody>
          <a:bodyPr anchor="b"/>
          <a:lstStyle>
            <a:lvl1pPr algn="ctr">
              <a:defRPr sz="2200" b="1"/>
            </a:lvl1pPr>
          </a:lstStyle>
          <a:p>
            <a:r>
              <a:rPr lang="en-US"/>
              <a:t>Click to edit Master title style</a:t>
            </a:r>
            <a:endParaRPr lang="en-US" dirty="0"/>
          </a:p>
        </p:txBody>
      </p:sp>
      <p:sp>
        <p:nvSpPr>
          <p:cNvPr id="4" name="Text Placeholder 3"/>
          <p:cNvSpPr>
            <a:spLocks noGrp="1"/>
          </p:cNvSpPr>
          <p:nvPr>
            <p:ph type="body" sz="half" idx="2"/>
          </p:nvPr>
        </p:nvSpPr>
        <p:spPr>
          <a:xfrm>
            <a:off x="304800" y="4572000"/>
            <a:ext cx="7772401" cy="4572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ED557DDC-20AD-C146-AE7D-B4A85B269354}" type="datetime1">
              <a:rPr lang="en-US" smtClean="0"/>
              <a:t>11/12/2019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8A7B10-5B59-5847-A2D4-DA6B67CC2B64}" type="slidenum">
              <a:rPr lang="en-US" smtClean="0"/>
              <a:t>‹#›</a:t>
            </a:fld>
            <a:endParaRPr lang="en-US"/>
          </a:p>
        </p:txBody>
      </p:sp>
      <p:sp>
        <p:nvSpPr>
          <p:cNvPr id="9" name="Content Placeholder 8"/>
          <p:cNvSpPr>
            <a:spLocks noGrp="1"/>
          </p:cNvSpPr>
          <p:nvPr>
            <p:ph sz="quarter" idx="13"/>
          </p:nvPr>
        </p:nvSpPr>
        <p:spPr>
          <a:xfrm>
            <a:off x="304800" y="285750"/>
            <a:ext cx="7772400" cy="370713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4121458"/>
            <a:ext cx="7772400" cy="445970"/>
          </a:xfrm>
        </p:spPr>
        <p:txBody>
          <a:bodyPr anchor="b"/>
          <a:lstStyle>
            <a:lvl1pPr algn="ctr">
              <a:defRPr sz="2200" b="1">
                <a:ln>
                  <a:noFill/>
                </a:ln>
                <a:solidFill>
                  <a:schemeClr val="tx2"/>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0" y="0"/>
            <a:ext cx="8458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301752" y="4572000"/>
            <a:ext cx="7772400" cy="459486"/>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7"/>
          <p:cNvSpPr>
            <a:spLocks noGrp="1"/>
          </p:cNvSpPr>
          <p:nvPr>
            <p:ph type="dt" sz="half" idx="10"/>
          </p:nvPr>
        </p:nvSpPr>
        <p:spPr/>
        <p:txBody>
          <a:bodyPr/>
          <a:lstStyle/>
          <a:p>
            <a:fld id="{D2B4D7A7-FA7A-B247-A857-5958AD041A40}" type="datetime1">
              <a:rPr lang="en-US" smtClean="0"/>
              <a:t>11/12/2019</a:t>
            </a:fld>
            <a:endParaRPr lang="en-US"/>
          </a:p>
        </p:txBody>
      </p:sp>
      <p:sp>
        <p:nvSpPr>
          <p:cNvPr id="9" name="Slide Number Placeholder 8"/>
          <p:cNvSpPr>
            <a:spLocks noGrp="1"/>
          </p:cNvSpPr>
          <p:nvPr>
            <p:ph type="sldNum" sz="quarter" idx="11"/>
          </p:nvPr>
        </p:nvSpPr>
        <p:spPr/>
        <p:txBody>
          <a:bodyPr/>
          <a:lstStyle/>
          <a:p>
            <a:fld id="{588A7B10-5B59-5847-A2D4-DA6B67CC2B64}" type="slidenum">
              <a:rPr lang="en-US" smtClean="0"/>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59508" y="205979"/>
            <a:ext cx="7620000" cy="85725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359508" y="1200150"/>
            <a:ext cx="7620000" cy="360045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8360508" y="0"/>
            <a:ext cx="783492" cy="375405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360508" y="3754050"/>
            <a:ext cx="783492" cy="5143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434096" y="3875970"/>
            <a:ext cx="626794" cy="29718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80A655B2-E5A1-4448-BEF0-D9D6743CAC4E}" type="slidenum">
              <a:rPr lang="en-US" smtClean="0"/>
              <a:t>‹#›</a:t>
            </a:fld>
            <a:endParaRPr lang="en-US" dirty="0"/>
          </a:p>
        </p:txBody>
      </p:sp>
      <p:sp>
        <p:nvSpPr>
          <p:cNvPr id="5" name="Footer Placeholder 4"/>
          <p:cNvSpPr>
            <a:spLocks noGrp="1"/>
          </p:cNvSpPr>
          <p:nvPr>
            <p:ph type="ftr" sz="quarter" idx="3"/>
          </p:nvPr>
        </p:nvSpPr>
        <p:spPr>
          <a:xfrm rot="16200000">
            <a:off x="7845988" y="2507502"/>
            <a:ext cx="1799825" cy="511843"/>
          </a:xfrm>
          <a:prstGeom prst="rect">
            <a:avLst/>
          </a:prstGeom>
        </p:spPr>
        <p:txBody>
          <a:bodyPr vert="horz" lIns="91440" tIns="45720" rIns="91440" bIns="45720" rtlCol="0" anchor="ctr"/>
          <a:lstStyle>
            <a:lvl1pPr algn="r">
              <a:defRPr sz="1200">
                <a:solidFill>
                  <a:schemeClr val="bg2"/>
                </a:solidFill>
              </a:defRPr>
            </a:lvl1pPr>
          </a:lstStyle>
          <a:p>
            <a:endParaRPr lang="en-US" dirty="0"/>
          </a:p>
        </p:txBody>
      </p:sp>
      <p:sp>
        <p:nvSpPr>
          <p:cNvPr id="4" name="Date Placeholder 3"/>
          <p:cNvSpPr>
            <a:spLocks noGrp="1"/>
          </p:cNvSpPr>
          <p:nvPr>
            <p:ph type="dt" sz="half" idx="2"/>
          </p:nvPr>
        </p:nvSpPr>
        <p:spPr>
          <a:xfrm rot="16200000">
            <a:off x="7917988" y="777971"/>
            <a:ext cx="1655826" cy="511842"/>
          </a:xfrm>
          <a:prstGeom prst="rect">
            <a:avLst/>
          </a:prstGeom>
        </p:spPr>
        <p:txBody>
          <a:bodyPr vert="horz" lIns="91440" tIns="45720" rIns="91440" bIns="45720" rtlCol="0" anchor="ctr"/>
          <a:lstStyle>
            <a:lvl1pPr algn="l">
              <a:defRPr sz="1200">
                <a:solidFill>
                  <a:schemeClr val="bg2"/>
                </a:solidFill>
              </a:defRPr>
            </a:lvl1pPr>
          </a:lstStyle>
          <a:p>
            <a:fld id="{D2F46E13-67C5-254B-8ADE-42A83CA279DA}" type="datetime1">
              <a:rPr lang="en-US" smtClean="0"/>
              <a:t>11/12/2019</a:t>
            </a:fld>
            <a:endParaRPr lang="en-US" dirty="0"/>
          </a:p>
        </p:txBody>
      </p:sp>
      <p:pic>
        <p:nvPicPr>
          <p:cNvPr id="9" name="Picture 8" descr="FHWA_vertical_2013.eps"/>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8388420" y="4366442"/>
            <a:ext cx="685800" cy="689378"/>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hdr="0" ftr="0" dt="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rgbClr val="005799"/>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hyperlink" Target="https://www.youtube.com/watch?v=5XKcHvSCK4Y"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20.png"/></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hyperlink" Target="http://www.pedbikesafe.org/BIKESAFE/" TargetMode="External"/><Relationship Id="rId5" Type="http://schemas.openxmlformats.org/officeDocument/2006/relationships/image" Target="../media/image29.png"/><Relationship Id="rId4" Type="http://schemas.openxmlformats.org/officeDocument/2006/relationships/hyperlink" Target="http://www.pedbikesafe.org/PEDSAFE/" TargetMode="External"/></Relationships>
</file>

<file path=ppt/slides/_rels/slide46.xml.rels><?xml version="1.0" encoding="UTF-8" standalone="yes"?>
<Relationships xmlns="http://schemas.openxmlformats.org/package/2006/relationships"><Relationship Id="rId3" Type="http://schemas.openxmlformats.org/officeDocument/2006/relationships/hyperlink" Target="http://safety.fhwa.dot.gov/provencountermeasures" TargetMode="External"/><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4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2.xml"/><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7.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82EEEE-C004-4313-8529-CED7BA3EAA51}"/>
              </a:ext>
            </a:extLst>
          </p:cNvPr>
          <p:cNvSpPr>
            <a:spLocks noGrp="1"/>
          </p:cNvSpPr>
          <p:nvPr>
            <p:ph type="ctrTitle"/>
          </p:nvPr>
        </p:nvSpPr>
        <p:spPr/>
        <p:txBody>
          <a:bodyPr/>
          <a:lstStyle/>
          <a:p>
            <a:r>
              <a:rPr lang="en-US" sz="4800" dirty="0"/>
              <a:t>Safety Analysis</a:t>
            </a:r>
          </a:p>
        </p:txBody>
      </p:sp>
      <p:sp>
        <p:nvSpPr>
          <p:cNvPr id="3" name="Subtitle 2">
            <a:extLst>
              <a:ext uri="{FF2B5EF4-FFF2-40B4-BE49-F238E27FC236}">
                <a16:creationId xmlns:a16="http://schemas.microsoft.com/office/drawing/2014/main" id="{BC93B03A-2D2A-4010-A699-F53A95B26A54}"/>
              </a:ext>
            </a:extLst>
          </p:cNvPr>
          <p:cNvSpPr>
            <a:spLocks noGrp="1"/>
          </p:cNvSpPr>
          <p:nvPr>
            <p:ph type="subTitle" idx="1"/>
          </p:nvPr>
        </p:nvSpPr>
        <p:spPr/>
        <p:txBody>
          <a:bodyPr/>
          <a:lstStyle/>
          <a:p>
            <a:r>
              <a:rPr lang="en-US" dirty="0">
                <a:solidFill>
                  <a:schemeClr val="tx1"/>
                </a:solidFill>
              </a:rPr>
              <a:t>Instructor Course Information</a:t>
            </a:r>
          </a:p>
        </p:txBody>
      </p:sp>
      <p:sp>
        <p:nvSpPr>
          <p:cNvPr id="4" name="Slide Number Placeholder 3">
            <a:extLst>
              <a:ext uri="{FF2B5EF4-FFF2-40B4-BE49-F238E27FC236}">
                <a16:creationId xmlns:a16="http://schemas.microsoft.com/office/drawing/2014/main" id="{C7F70AF3-8692-4797-A5CA-5D9F759D0A38}"/>
              </a:ext>
            </a:extLst>
          </p:cNvPr>
          <p:cNvSpPr>
            <a:spLocks noGrp="1"/>
          </p:cNvSpPr>
          <p:nvPr>
            <p:ph type="sldNum" sz="quarter" idx="12"/>
          </p:nvPr>
        </p:nvSpPr>
        <p:spPr/>
        <p:txBody>
          <a:bodyPr/>
          <a:lstStyle/>
          <a:p>
            <a:fld id="{588A7B10-5B59-5847-A2D4-DA6B67CC2B64}" type="slidenum">
              <a:rPr lang="en-US" smtClean="0"/>
              <a:t>1</a:t>
            </a:fld>
            <a:endParaRPr lang="en-US" dirty="0"/>
          </a:p>
        </p:txBody>
      </p:sp>
    </p:spTree>
    <p:extLst>
      <p:ext uri="{BB962C8B-B14F-4D97-AF65-F5344CB8AC3E}">
        <p14:creationId xmlns:p14="http://schemas.microsoft.com/office/powerpoint/2010/main" val="27547604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nfographic showing the hierarchy of injury types. From first to last, they are as follows: fatal injuries, injuries resulting in hospitalization, injuries resulting in visits to the emergency departments, injuries resulting in visits to primary care facilities, injuries treated outside the health system, not treated, or not reported &#10;">
            <a:extLst>
              <a:ext uri="{FF2B5EF4-FFF2-40B4-BE49-F238E27FC236}">
                <a16:creationId xmlns:a16="http://schemas.microsoft.com/office/drawing/2014/main" id="{D8468DD1-2CD0-42AD-930A-9B73BC1F896E}"/>
              </a:ext>
            </a:extLst>
          </p:cNvPr>
          <p:cNvPicPr>
            <a:picLocks noChangeAspect="1"/>
          </p:cNvPicPr>
          <p:nvPr/>
        </p:nvPicPr>
        <p:blipFill>
          <a:blip r:embed="rId3"/>
          <a:stretch>
            <a:fillRect/>
          </a:stretch>
        </p:blipFill>
        <p:spPr>
          <a:xfrm>
            <a:off x="4169508" y="945882"/>
            <a:ext cx="3349868" cy="4108986"/>
          </a:xfrm>
          <a:prstGeom prst="rect">
            <a:avLst/>
          </a:prstGeom>
        </p:spPr>
      </p:pic>
      <p:sp>
        <p:nvSpPr>
          <p:cNvPr id="2" name="Title 1">
            <a:extLst>
              <a:ext uri="{FF2B5EF4-FFF2-40B4-BE49-F238E27FC236}">
                <a16:creationId xmlns:a16="http://schemas.microsoft.com/office/drawing/2014/main" id="{92E80F5A-1BE9-40D6-9C76-E64E2F80CA43}"/>
              </a:ext>
            </a:extLst>
          </p:cNvPr>
          <p:cNvSpPr>
            <a:spLocks noGrp="1"/>
          </p:cNvSpPr>
          <p:nvPr>
            <p:ph type="title"/>
          </p:nvPr>
        </p:nvSpPr>
        <p:spPr/>
        <p:txBody>
          <a:bodyPr>
            <a:noAutofit/>
          </a:bodyPr>
          <a:lstStyle/>
          <a:p>
            <a:r>
              <a:rPr lang="en-US" sz="3600" dirty="0"/>
              <a:t>Measuring Safety – Injury Surveillance</a:t>
            </a:r>
          </a:p>
        </p:txBody>
      </p:sp>
      <p:sp>
        <p:nvSpPr>
          <p:cNvPr id="3" name="Content Placeholder 2">
            <a:extLst>
              <a:ext uri="{FF2B5EF4-FFF2-40B4-BE49-F238E27FC236}">
                <a16:creationId xmlns:a16="http://schemas.microsoft.com/office/drawing/2014/main" id="{2754F935-BBF2-4FDB-B5A7-EB2C9C19B170}"/>
              </a:ext>
            </a:extLst>
          </p:cNvPr>
          <p:cNvSpPr>
            <a:spLocks noGrp="1"/>
          </p:cNvSpPr>
          <p:nvPr>
            <p:ph idx="1"/>
          </p:nvPr>
        </p:nvSpPr>
        <p:spPr>
          <a:xfrm>
            <a:off x="359508" y="1200150"/>
            <a:ext cx="4212492" cy="3600450"/>
          </a:xfrm>
        </p:spPr>
        <p:txBody>
          <a:bodyPr/>
          <a:lstStyle/>
          <a:p>
            <a:r>
              <a:rPr lang="en-US" dirty="0"/>
              <a:t>Captures motor vehicle- involved injuries that may not show up in crash data</a:t>
            </a:r>
          </a:p>
          <a:p>
            <a:r>
              <a:rPr lang="en-US" dirty="0"/>
              <a:t>Captures other injuries that may be infrastructure-related</a:t>
            </a:r>
          </a:p>
          <a:p>
            <a:r>
              <a:rPr lang="en-US" dirty="0"/>
              <a:t>Challenges</a:t>
            </a:r>
          </a:p>
          <a:p>
            <a:pPr lvl="1"/>
            <a:r>
              <a:rPr lang="en-US" dirty="0"/>
              <a:t>Linkage to crash data</a:t>
            </a:r>
          </a:p>
          <a:p>
            <a:pPr lvl="1"/>
            <a:r>
              <a:rPr lang="en-US" dirty="0"/>
              <a:t>Obtaining access and interpreting</a:t>
            </a:r>
          </a:p>
        </p:txBody>
      </p:sp>
      <p:sp>
        <p:nvSpPr>
          <p:cNvPr id="4" name="Slide Number Placeholder 3">
            <a:extLst>
              <a:ext uri="{FF2B5EF4-FFF2-40B4-BE49-F238E27FC236}">
                <a16:creationId xmlns:a16="http://schemas.microsoft.com/office/drawing/2014/main" id="{1821B94F-3755-4C5F-A790-D02FE62AC66C}"/>
              </a:ext>
            </a:extLst>
          </p:cNvPr>
          <p:cNvSpPr>
            <a:spLocks noGrp="1"/>
          </p:cNvSpPr>
          <p:nvPr>
            <p:ph type="sldNum" sz="quarter" idx="12"/>
          </p:nvPr>
        </p:nvSpPr>
        <p:spPr/>
        <p:txBody>
          <a:bodyPr/>
          <a:lstStyle/>
          <a:p>
            <a:fld id="{588A7B10-5B59-5847-A2D4-DA6B67CC2B64}" type="slidenum">
              <a:rPr lang="en-US" smtClean="0"/>
              <a:t>10</a:t>
            </a:fld>
            <a:endParaRPr lang="en-US"/>
          </a:p>
        </p:txBody>
      </p:sp>
      <p:sp>
        <p:nvSpPr>
          <p:cNvPr id="6" name="TextBox 5">
            <a:extLst>
              <a:ext uri="{FF2B5EF4-FFF2-40B4-BE49-F238E27FC236}">
                <a16:creationId xmlns:a16="http://schemas.microsoft.com/office/drawing/2014/main" id="{7AAB9282-E999-4353-91B3-55F9A5904348}"/>
              </a:ext>
            </a:extLst>
          </p:cNvPr>
          <p:cNvSpPr txBox="1"/>
          <p:nvPr/>
        </p:nvSpPr>
        <p:spPr>
          <a:xfrm rot="16200000">
            <a:off x="6960110" y="3979724"/>
            <a:ext cx="1380142" cy="261610"/>
          </a:xfrm>
          <a:prstGeom prst="rect">
            <a:avLst/>
          </a:prstGeom>
          <a:noFill/>
        </p:spPr>
        <p:txBody>
          <a:bodyPr wrap="square" rtlCol="0">
            <a:spAutoFit/>
          </a:bodyPr>
          <a:lstStyle/>
          <a:p>
            <a:r>
              <a:rPr lang="en-US" sz="1050" i="1" dirty="0"/>
              <a:t>Safe States Alliance</a:t>
            </a:r>
          </a:p>
        </p:txBody>
      </p:sp>
    </p:spTree>
    <p:extLst>
      <p:ext uri="{BB962C8B-B14F-4D97-AF65-F5344CB8AC3E}">
        <p14:creationId xmlns:p14="http://schemas.microsoft.com/office/powerpoint/2010/main" val="22663938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E80F5A-1BE9-40D6-9C76-E64E2F80CA43}"/>
              </a:ext>
            </a:extLst>
          </p:cNvPr>
          <p:cNvSpPr>
            <a:spLocks noGrp="1"/>
          </p:cNvSpPr>
          <p:nvPr>
            <p:ph type="title"/>
          </p:nvPr>
        </p:nvSpPr>
        <p:spPr/>
        <p:txBody>
          <a:bodyPr/>
          <a:lstStyle/>
          <a:p>
            <a:r>
              <a:rPr lang="en-US" dirty="0"/>
              <a:t>Measuring Safety - Surrogates</a:t>
            </a:r>
          </a:p>
        </p:txBody>
      </p:sp>
      <p:sp>
        <p:nvSpPr>
          <p:cNvPr id="3" name="Content Placeholder 2">
            <a:extLst>
              <a:ext uri="{FF2B5EF4-FFF2-40B4-BE49-F238E27FC236}">
                <a16:creationId xmlns:a16="http://schemas.microsoft.com/office/drawing/2014/main" id="{2754F935-BBF2-4FDB-B5A7-EB2C9C19B170}"/>
              </a:ext>
            </a:extLst>
          </p:cNvPr>
          <p:cNvSpPr>
            <a:spLocks noGrp="1"/>
          </p:cNvSpPr>
          <p:nvPr>
            <p:ph idx="1"/>
          </p:nvPr>
        </p:nvSpPr>
        <p:spPr>
          <a:xfrm>
            <a:off x="359508" y="1200150"/>
            <a:ext cx="6126133" cy="3600450"/>
          </a:xfrm>
        </p:spPr>
        <p:txBody>
          <a:bodyPr/>
          <a:lstStyle/>
          <a:p>
            <a:r>
              <a:rPr lang="en-US" dirty="0"/>
              <a:t>Conflicts/near miss</a:t>
            </a:r>
          </a:p>
          <a:p>
            <a:pPr lvl="1"/>
            <a:r>
              <a:rPr lang="en-US" dirty="0"/>
              <a:t>Sudden change in speed or trajectory/path</a:t>
            </a:r>
          </a:p>
          <a:p>
            <a:r>
              <a:rPr lang="en-US" dirty="0"/>
              <a:t>Observed behaviors</a:t>
            </a:r>
          </a:p>
          <a:p>
            <a:pPr lvl="1"/>
            <a:r>
              <a:rPr lang="en-US" dirty="0"/>
              <a:t>E.g., driver yielding, vehicle speed, pedestrian use of crosswalks</a:t>
            </a:r>
          </a:p>
          <a:p>
            <a:r>
              <a:rPr lang="en-US" dirty="0"/>
              <a:t>User perceptions</a:t>
            </a:r>
          </a:p>
          <a:p>
            <a:pPr lvl="1"/>
            <a:r>
              <a:rPr lang="en-US" dirty="0"/>
              <a:t>A measurement of how safe a user feels under various network scenarios</a:t>
            </a:r>
          </a:p>
          <a:p>
            <a:endParaRPr lang="en-US" dirty="0"/>
          </a:p>
        </p:txBody>
      </p:sp>
      <p:sp>
        <p:nvSpPr>
          <p:cNvPr id="4" name="Slide Number Placeholder 3">
            <a:extLst>
              <a:ext uri="{FF2B5EF4-FFF2-40B4-BE49-F238E27FC236}">
                <a16:creationId xmlns:a16="http://schemas.microsoft.com/office/drawing/2014/main" id="{1821B94F-3755-4C5F-A790-D02FE62AC66C}"/>
              </a:ext>
            </a:extLst>
          </p:cNvPr>
          <p:cNvSpPr>
            <a:spLocks noGrp="1"/>
          </p:cNvSpPr>
          <p:nvPr>
            <p:ph type="sldNum" sz="quarter" idx="12"/>
          </p:nvPr>
        </p:nvSpPr>
        <p:spPr/>
        <p:txBody>
          <a:bodyPr/>
          <a:lstStyle/>
          <a:p>
            <a:fld id="{588A7B10-5B59-5847-A2D4-DA6B67CC2B64}" type="slidenum">
              <a:rPr lang="en-US" smtClean="0"/>
              <a:t>11</a:t>
            </a:fld>
            <a:endParaRPr lang="en-US"/>
          </a:p>
        </p:txBody>
      </p:sp>
    </p:spTree>
    <p:extLst>
      <p:ext uri="{BB962C8B-B14F-4D97-AF65-F5344CB8AC3E}">
        <p14:creationId xmlns:p14="http://schemas.microsoft.com/office/powerpoint/2010/main" val="14402882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AFACDD-98E5-414D-A2B5-4B0F581B9681}"/>
              </a:ext>
            </a:extLst>
          </p:cNvPr>
          <p:cNvSpPr>
            <a:spLocks noGrp="1"/>
          </p:cNvSpPr>
          <p:nvPr>
            <p:ph type="title"/>
          </p:nvPr>
        </p:nvSpPr>
        <p:spPr/>
        <p:txBody>
          <a:bodyPr>
            <a:normAutofit fontScale="90000"/>
          </a:bodyPr>
          <a:lstStyle/>
          <a:p>
            <a:r>
              <a:rPr lang="en-US" dirty="0"/>
              <a:t>Potential for Crashes and Injury</a:t>
            </a:r>
          </a:p>
        </p:txBody>
      </p:sp>
      <p:sp>
        <p:nvSpPr>
          <p:cNvPr id="3" name="Content Placeholder 2">
            <a:extLst>
              <a:ext uri="{FF2B5EF4-FFF2-40B4-BE49-F238E27FC236}">
                <a16:creationId xmlns:a16="http://schemas.microsoft.com/office/drawing/2014/main" id="{9B6E7542-4978-4DD8-A5CE-31035DB4E2DA}"/>
              </a:ext>
            </a:extLst>
          </p:cNvPr>
          <p:cNvSpPr>
            <a:spLocks noGrp="1"/>
          </p:cNvSpPr>
          <p:nvPr>
            <p:ph idx="1"/>
          </p:nvPr>
        </p:nvSpPr>
        <p:spPr>
          <a:xfrm>
            <a:off x="359508" y="1200150"/>
            <a:ext cx="3726717" cy="3600450"/>
          </a:xfrm>
        </p:spPr>
        <p:txBody>
          <a:bodyPr>
            <a:normAutofit lnSpcReduction="10000"/>
          </a:bodyPr>
          <a:lstStyle/>
          <a:p>
            <a:r>
              <a:rPr lang="en-US" dirty="0"/>
              <a:t>Number of pedestrians or bicyclists</a:t>
            </a:r>
          </a:p>
          <a:p>
            <a:r>
              <a:rPr lang="en-US" dirty="0"/>
              <a:t>Traffic volume</a:t>
            </a:r>
          </a:p>
          <a:p>
            <a:r>
              <a:rPr lang="en-US" dirty="0"/>
              <a:t>Traffic speeds</a:t>
            </a:r>
          </a:p>
          <a:p>
            <a:r>
              <a:rPr lang="en-US" dirty="0"/>
              <a:t>Lanes (number, width, configuration)</a:t>
            </a:r>
          </a:p>
          <a:p>
            <a:r>
              <a:rPr lang="en-US" dirty="0"/>
              <a:t>Sight distance and visibility</a:t>
            </a:r>
          </a:p>
          <a:p>
            <a:r>
              <a:rPr lang="en-US" dirty="0"/>
              <a:t>Number of intersections/ conflict areas</a:t>
            </a:r>
          </a:p>
        </p:txBody>
      </p:sp>
      <p:sp>
        <p:nvSpPr>
          <p:cNvPr id="4" name="Slide Number Placeholder 3">
            <a:extLst>
              <a:ext uri="{FF2B5EF4-FFF2-40B4-BE49-F238E27FC236}">
                <a16:creationId xmlns:a16="http://schemas.microsoft.com/office/drawing/2014/main" id="{9A6DAFBB-1991-4CDA-8978-4556D14986D1}"/>
              </a:ext>
            </a:extLst>
          </p:cNvPr>
          <p:cNvSpPr>
            <a:spLocks noGrp="1"/>
          </p:cNvSpPr>
          <p:nvPr>
            <p:ph type="sldNum" sz="quarter" idx="12"/>
          </p:nvPr>
        </p:nvSpPr>
        <p:spPr/>
        <p:txBody>
          <a:bodyPr/>
          <a:lstStyle/>
          <a:p>
            <a:fld id="{588A7B10-5B59-5847-A2D4-DA6B67CC2B64}" type="slidenum">
              <a:rPr lang="en-US" smtClean="0"/>
              <a:t>12</a:t>
            </a:fld>
            <a:endParaRPr lang="en-US"/>
          </a:p>
        </p:txBody>
      </p:sp>
      <p:pic>
        <p:nvPicPr>
          <p:cNvPr id="4098" name="Picture 2" descr="Multiple teenagers jaywalk across a road in-between cars which are stopped at a traffic light ">
            <a:extLst>
              <a:ext uri="{FF2B5EF4-FFF2-40B4-BE49-F238E27FC236}">
                <a16:creationId xmlns:a16="http://schemas.microsoft.com/office/drawing/2014/main" id="{CFD79803-33D3-45EF-B556-C775AA12CEF1}"/>
              </a:ext>
            </a:extLst>
          </p:cNvPr>
          <p:cNvPicPr>
            <a:picLocks noChangeAspect="1" noChangeArrowheads="1"/>
          </p:cNvPicPr>
          <p:nvPr/>
        </p:nvPicPr>
        <p:blipFill>
          <a:blip r:embed="rId3"/>
          <a:srcRect/>
          <a:stretch/>
        </p:blipFill>
        <p:spPr bwMode="auto">
          <a:xfrm>
            <a:off x="3983609" y="1200150"/>
            <a:ext cx="4139057" cy="318135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055213AF-4ED1-4369-88D5-7825046B8276}"/>
              </a:ext>
            </a:extLst>
          </p:cNvPr>
          <p:cNvSpPr txBox="1"/>
          <p:nvPr/>
        </p:nvSpPr>
        <p:spPr>
          <a:xfrm>
            <a:off x="5057777" y="4381500"/>
            <a:ext cx="3135312" cy="261610"/>
          </a:xfrm>
          <a:prstGeom prst="rect">
            <a:avLst/>
          </a:prstGeom>
          <a:noFill/>
        </p:spPr>
        <p:txBody>
          <a:bodyPr wrap="square" rtlCol="0">
            <a:spAutoFit/>
          </a:bodyPr>
          <a:lstStyle/>
          <a:p>
            <a:pPr algn="r"/>
            <a:r>
              <a:rPr lang="en-US" sz="1050" i="1" dirty="0"/>
              <a:t>Pedbikeimages.org – Nina </a:t>
            </a:r>
            <a:r>
              <a:rPr lang="en-US" sz="1050" i="1" dirty="0" err="1"/>
              <a:t>Walfoort</a:t>
            </a:r>
            <a:endParaRPr lang="en-US" sz="1050" i="1" dirty="0"/>
          </a:p>
        </p:txBody>
      </p:sp>
    </p:spTree>
    <p:extLst>
      <p:ext uri="{BB962C8B-B14F-4D97-AF65-F5344CB8AC3E}">
        <p14:creationId xmlns:p14="http://schemas.microsoft.com/office/powerpoint/2010/main" val="7817302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B50395-9DB2-4701-A710-5D3632CD6B61}"/>
              </a:ext>
            </a:extLst>
          </p:cNvPr>
          <p:cNvSpPr>
            <a:spLocks noGrp="1"/>
          </p:cNvSpPr>
          <p:nvPr>
            <p:ph type="title"/>
          </p:nvPr>
        </p:nvSpPr>
        <p:spPr/>
        <p:txBody>
          <a:bodyPr/>
          <a:lstStyle/>
          <a:p>
            <a:r>
              <a:rPr lang="en-US" dirty="0"/>
              <a:t>Measuring Safety - Challenges</a:t>
            </a:r>
          </a:p>
        </p:txBody>
      </p:sp>
      <p:sp>
        <p:nvSpPr>
          <p:cNvPr id="3" name="Content Placeholder 2">
            <a:extLst>
              <a:ext uri="{FF2B5EF4-FFF2-40B4-BE49-F238E27FC236}">
                <a16:creationId xmlns:a16="http://schemas.microsoft.com/office/drawing/2014/main" id="{7A914C9A-FA48-47BA-835F-9834787D5899}"/>
              </a:ext>
            </a:extLst>
          </p:cNvPr>
          <p:cNvSpPr>
            <a:spLocks noGrp="1"/>
          </p:cNvSpPr>
          <p:nvPr>
            <p:ph idx="1"/>
          </p:nvPr>
        </p:nvSpPr>
        <p:spPr/>
        <p:txBody>
          <a:bodyPr/>
          <a:lstStyle/>
          <a:p>
            <a:r>
              <a:rPr lang="en-US" dirty="0"/>
              <a:t>Single sources of data do not tell the entire story </a:t>
            </a:r>
          </a:p>
          <a:p>
            <a:r>
              <a:rPr lang="en-US" dirty="0"/>
              <a:t>Changes over time </a:t>
            </a:r>
          </a:p>
          <a:p>
            <a:pPr lvl="1"/>
            <a:r>
              <a:rPr lang="en-US" dirty="0"/>
              <a:t>E.g., reporting thresholds</a:t>
            </a:r>
          </a:p>
          <a:p>
            <a:r>
              <a:rPr lang="en-US" dirty="0"/>
              <a:t>Data availability </a:t>
            </a:r>
          </a:p>
          <a:p>
            <a:r>
              <a:rPr lang="en-US" dirty="0"/>
              <a:t>Ability to link/combine data sources </a:t>
            </a:r>
          </a:p>
          <a:p>
            <a:r>
              <a:rPr lang="en-US" dirty="0"/>
              <a:t>Shortcomings of crash reporting forms and databases</a:t>
            </a:r>
          </a:p>
          <a:p>
            <a:r>
              <a:rPr lang="en-US" dirty="0"/>
              <a:t>Biases, inconsistent reporting </a:t>
            </a:r>
          </a:p>
          <a:p>
            <a:pPr lvl="1"/>
            <a:r>
              <a:rPr lang="en-US" dirty="0"/>
              <a:t>E.g., inaccurate locations, wrongly assigned fault or crash type</a:t>
            </a:r>
          </a:p>
          <a:p>
            <a:endParaRPr lang="en-US" dirty="0"/>
          </a:p>
        </p:txBody>
      </p:sp>
      <p:sp>
        <p:nvSpPr>
          <p:cNvPr id="4" name="Slide Number Placeholder 3">
            <a:extLst>
              <a:ext uri="{FF2B5EF4-FFF2-40B4-BE49-F238E27FC236}">
                <a16:creationId xmlns:a16="http://schemas.microsoft.com/office/drawing/2014/main" id="{D6956302-15BC-4DB4-9922-E04AAA393D54}"/>
              </a:ext>
            </a:extLst>
          </p:cNvPr>
          <p:cNvSpPr>
            <a:spLocks noGrp="1"/>
          </p:cNvSpPr>
          <p:nvPr>
            <p:ph type="sldNum" sz="quarter" idx="12"/>
          </p:nvPr>
        </p:nvSpPr>
        <p:spPr/>
        <p:txBody>
          <a:bodyPr/>
          <a:lstStyle/>
          <a:p>
            <a:fld id="{588A7B10-5B59-5847-A2D4-DA6B67CC2B64}" type="slidenum">
              <a:rPr lang="en-US" smtClean="0"/>
              <a:t>13</a:t>
            </a:fld>
            <a:endParaRPr lang="en-US"/>
          </a:p>
        </p:txBody>
      </p:sp>
    </p:spTree>
    <p:extLst>
      <p:ext uri="{BB962C8B-B14F-4D97-AF65-F5344CB8AC3E}">
        <p14:creationId xmlns:p14="http://schemas.microsoft.com/office/powerpoint/2010/main" val="19974256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4B0DE9-F15A-4532-85C0-E24981F89324}"/>
              </a:ext>
            </a:extLst>
          </p:cNvPr>
          <p:cNvSpPr>
            <a:spLocks noGrp="1"/>
          </p:cNvSpPr>
          <p:nvPr>
            <p:ph type="title"/>
          </p:nvPr>
        </p:nvSpPr>
        <p:spPr/>
        <p:txBody>
          <a:bodyPr/>
          <a:lstStyle/>
          <a:p>
            <a:r>
              <a:rPr lang="en-US" dirty="0"/>
              <a:t>Measuring Safety</a:t>
            </a:r>
          </a:p>
        </p:txBody>
      </p:sp>
      <p:sp>
        <p:nvSpPr>
          <p:cNvPr id="3" name="Content Placeholder 2">
            <a:extLst>
              <a:ext uri="{FF2B5EF4-FFF2-40B4-BE49-F238E27FC236}">
                <a16:creationId xmlns:a16="http://schemas.microsoft.com/office/drawing/2014/main" id="{FC451C24-E156-47D0-991E-1FBDDA7F78BF}"/>
              </a:ext>
            </a:extLst>
          </p:cNvPr>
          <p:cNvSpPr>
            <a:spLocks noGrp="1"/>
          </p:cNvSpPr>
          <p:nvPr>
            <p:ph idx="1"/>
          </p:nvPr>
        </p:nvSpPr>
        <p:spPr/>
        <p:txBody>
          <a:bodyPr/>
          <a:lstStyle/>
          <a:p>
            <a:r>
              <a:rPr lang="en-US" dirty="0"/>
              <a:t>Many safety problems go unreported….</a:t>
            </a:r>
          </a:p>
        </p:txBody>
      </p:sp>
      <p:sp>
        <p:nvSpPr>
          <p:cNvPr id="4" name="Slide Number Placeholder 3">
            <a:extLst>
              <a:ext uri="{FF2B5EF4-FFF2-40B4-BE49-F238E27FC236}">
                <a16:creationId xmlns:a16="http://schemas.microsoft.com/office/drawing/2014/main" id="{B8A5ABC3-198B-4FBD-96E2-A89ADA11ECBE}"/>
              </a:ext>
            </a:extLst>
          </p:cNvPr>
          <p:cNvSpPr>
            <a:spLocks noGrp="1"/>
          </p:cNvSpPr>
          <p:nvPr>
            <p:ph type="sldNum" sz="quarter" idx="12"/>
          </p:nvPr>
        </p:nvSpPr>
        <p:spPr/>
        <p:txBody>
          <a:bodyPr/>
          <a:lstStyle/>
          <a:p>
            <a:fld id="{588A7B10-5B59-5847-A2D4-DA6B67CC2B64}" type="slidenum">
              <a:rPr lang="en-US" smtClean="0"/>
              <a:t>14</a:t>
            </a:fld>
            <a:endParaRPr lang="en-US"/>
          </a:p>
        </p:txBody>
      </p:sp>
      <p:pic>
        <p:nvPicPr>
          <p:cNvPr id="2050" name="Picture 2" descr="Four panel image which shows the stages of a bicyclist crashing at a railroad track which intersects a bike path. In the first, he is upright. In the second, he begins to lose balance. In the third, he crashes to the ground. In the fourth, he recovers on the ground. ">
            <a:extLst>
              <a:ext uri="{FF2B5EF4-FFF2-40B4-BE49-F238E27FC236}">
                <a16:creationId xmlns:a16="http://schemas.microsoft.com/office/drawing/2014/main" id="{FB39F1C0-CA4D-4CBF-8C8B-46D4C1A319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3025" y="1855119"/>
            <a:ext cx="6457950" cy="231457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187E9FC2-0478-45C9-88F3-EAE2E99B4D5E}"/>
              </a:ext>
            </a:extLst>
          </p:cNvPr>
          <p:cNvSpPr txBox="1"/>
          <p:nvPr/>
        </p:nvSpPr>
        <p:spPr>
          <a:xfrm>
            <a:off x="1705708" y="4404892"/>
            <a:ext cx="5732584" cy="369332"/>
          </a:xfrm>
          <a:prstGeom prst="rect">
            <a:avLst/>
          </a:prstGeom>
          <a:noFill/>
        </p:spPr>
        <p:txBody>
          <a:bodyPr wrap="square" rtlCol="0">
            <a:spAutoFit/>
          </a:bodyPr>
          <a:lstStyle/>
          <a:p>
            <a:r>
              <a:rPr lang="en-US" dirty="0">
                <a:hlinkClick r:id="rId4"/>
              </a:rPr>
              <a:t>https://www.youtube.com/watch?v=5XKcHvSCK4Y</a:t>
            </a:r>
            <a:endParaRPr lang="en-US" dirty="0"/>
          </a:p>
        </p:txBody>
      </p:sp>
      <p:sp>
        <p:nvSpPr>
          <p:cNvPr id="9" name="TextBox 8">
            <a:extLst>
              <a:ext uri="{FF2B5EF4-FFF2-40B4-BE49-F238E27FC236}">
                <a16:creationId xmlns:a16="http://schemas.microsoft.com/office/drawing/2014/main" id="{6AA8234B-E142-4A24-A013-63AD04A1AB3A}"/>
              </a:ext>
            </a:extLst>
          </p:cNvPr>
          <p:cNvSpPr txBox="1"/>
          <p:nvPr/>
        </p:nvSpPr>
        <p:spPr>
          <a:xfrm>
            <a:off x="4757568" y="4143282"/>
            <a:ext cx="3135312" cy="261610"/>
          </a:xfrm>
          <a:prstGeom prst="rect">
            <a:avLst/>
          </a:prstGeom>
          <a:noFill/>
        </p:spPr>
        <p:txBody>
          <a:bodyPr wrap="square" rtlCol="0">
            <a:spAutoFit/>
          </a:bodyPr>
          <a:lstStyle/>
          <a:p>
            <a:pPr algn="r"/>
            <a:r>
              <a:rPr lang="en-US" sz="1050" i="1" dirty="0"/>
              <a:t>Ling, Cherry, </a:t>
            </a:r>
            <a:r>
              <a:rPr lang="en-US" sz="1050" i="1" dirty="0" err="1"/>
              <a:t>Dhakal</a:t>
            </a:r>
            <a:r>
              <a:rPr lang="en-US" sz="1050" i="1" dirty="0"/>
              <a:t> (2017)</a:t>
            </a:r>
          </a:p>
        </p:txBody>
      </p:sp>
    </p:spTree>
    <p:extLst>
      <p:ext uri="{BB962C8B-B14F-4D97-AF65-F5344CB8AC3E}">
        <p14:creationId xmlns:p14="http://schemas.microsoft.com/office/powerpoint/2010/main" val="27979308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413662-9AFF-4861-887B-C0EB9430BD6C}"/>
              </a:ext>
            </a:extLst>
          </p:cNvPr>
          <p:cNvSpPr>
            <a:spLocks noGrp="1"/>
          </p:cNvSpPr>
          <p:nvPr>
            <p:ph type="title"/>
          </p:nvPr>
        </p:nvSpPr>
        <p:spPr/>
        <p:txBody>
          <a:bodyPr/>
          <a:lstStyle/>
          <a:p>
            <a:r>
              <a:rPr lang="en-US" dirty="0"/>
              <a:t>Safety Analysis Fundamentals</a:t>
            </a:r>
          </a:p>
        </p:txBody>
      </p:sp>
      <p:sp>
        <p:nvSpPr>
          <p:cNvPr id="3" name="Text Placeholder 2">
            <a:extLst>
              <a:ext uri="{FF2B5EF4-FFF2-40B4-BE49-F238E27FC236}">
                <a16:creationId xmlns:a16="http://schemas.microsoft.com/office/drawing/2014/main" id="{D4760F55-ACAD-4C03-810B-7C9EB039551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487F850-D8A3-4C1B-97FF-577FE559D702}"/>
              </a:ext>
            </a:extLst>
          </p:cNvPr>
          <p:cNvSpPr>
            <a:spLocks noGrp="1"/>
          </p:cNvSpPr>
          <p:nvPr>
            <p:ph type="sldNum" sz="quarter" idx="12"/>
          </p:nvPr>
        </p:nvSpPr>
        <p:spPr/>
        <p:txBody>
          <a:bodyPr/>
          <a:lstStyle/>
          <a:p>
            <a:fld id="{588A7B10-5B59-5847-A2D4-DA6B67CC2B64}" type="slidenum">
              <a:rPr lang="en-US" smtClean="0"/>
              <a:t>15</a:t>
            </a:fld>
            <a:endParaRPr lang="en-US"/>
          </a:p>
        </p:txBody>
      </p:sp>
    </p:spTree>
    <p:extLst>
      <p:ext uri="{BB962C8B-B14F-4D97-AF65-F5344CB8AC3E}">
        <p14:creationId xmlns:p14="http://schemas.microsoft.com/office/powerpoint/2010/main" val="5651916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5306446-E4A1-44C0-8A5A-03988E1FA011}"/>
              </a:ext>
            </a:extLst>
          </p:cNvPr>
          <p:cNvSpPr>
            <a:spLocks noGrp="1"/>
          </p:cNvSpPr>
          <p:nvPr>
            <p:ph type="title"/>
          </p:nvPr>
        </p:nvSpPr>
        <p:spPr/>
        <p:txBody>
          <a:bodyPr/>
          <a:lstStyle/>
          <a:p>
            <a:r>
              <a:rPr lang="en-US" sz="4000" dirty="0"/>
              <a:t>Quantifying Safety Performance</a:t>
            </a:r>
          </a:p>
        </p:txBody>
      </p:sp>
      <p:sp>
        <p:nvSpPr>
          <p:cNvPr id="4" name="Slide Number Placeholder 3">
            <a:extLst>
              <a:ext uri="{FF2B5EF4-FFF2-40B4-BE49-F238E27FC236}">
                <a16:creationId xmlns:a16="http://schemas.microsoft.com/office/drawing/2014/main" id="{DE38F17C-2616-4B0D-8A12-B9CBA38C772F}"/>
              </a:ext>
            </a:extLst>
          </p:cNvPr>
          <p:cNvSpPr>
            <a:spLocks noGrp="1"/>
          </p:cNvSpPr>
          <p:nvPr>
            <p:ph type="sldNum" sz="quarter" idx="12"/>
          </p:nvPr>
        </p:nvSpPr>
        <p:spPr/>
        <p:txBody>
          <a:bodyPr/>
          <a:lstStyle/>
          <a:p>
            <a:fld id="{588A7B10-5B59-5847-A2D4-DA6B67CC2B64}" type="slidenum">
              <a:rPr lang="en-US" smtClean="0"/>
              <a:t>16</a:t>
            </a:fld>
            <a:endParaRPr lang="en-US"/>
          </a:p>
        </p:txBody>
      </p:sp>
      <p:graphicFrame>
        <p:nvGraphicFramePr>
          <p:cNvPr id="7" name="Table 6">
            <a:extLst>
              <a:ext uri="{FF2B5EF4-FFF2-40B4-BE49-F238E27FC236}">
                <a16:creationId xmlns:a16="http://schemas.microsoft.com/office/drawing/2014/main" id="{61DE60D2-D09C-4B87-9DA2-372B491ABBD3}"/>
              </a:ext>
            </a:extLst>
          </p:cNvPr>
          <p:cNvGraphicFramePr>
            <a:graphicFrameLocks noGrp="1"/>
          </p:cNvGraphicFramePr>
          <p:nvPr>
            <p:extLst>
              <p:ext uri="{D42A27DB-BD31-4B8C-83A1-F6EECF244321}">
                <p14:modId xmlns:p14="http://schemas.microsoft.com/office/powerpoint/2010/main" val="2583967348"/>
              </p:ext>
            </p:extLst>
          </p:nvPr>
        </p:nvGraphicFramePr>
        <p:xfrm>
          <a:off x="113121" y="1119673"/>
          <a:ext cx="7944276" cy="3817842"/>
        </p:xfrm>
        <a:graphic>
          <a:graphicData uri="http://schemas.openxmlformats.org/drawingml/2006/table">
            <a:tbl>
              <a:tblPr>
                <a:tableStyleId>{5C22544A-7EE6-4342-B048-85BDC9FD1C3A}</a:tableStyleId>
              </a:tblPr>
              <a:tblGrid>
                <a:gridCol w="5550995">
                  <a:extLst>
                    <a:ext uri="{9D8B030D-6E8A-4147-A177-3AD203B41FA5}">
                      <a16:colId xmlns:a16="http://schemas.microsoft.com/office/drawing/2014/main" val="20000"/>
                    </a:ext>
                  </a:extLst>
                </a:gridCol>
                <a:gridCol w="1185687">
                  <a:extLst>
                    <a:ext uri="{9D8B030D-6E8A-4147-A177-3AD203B41FA5}">
                      <a16:colId xmlns:a16="http://schemas.microsoft.com/office/drawing/2014/main" val="20001"/>
                    </a:ext>
                  </a:extLst>
                </a:gridCol>
                <a:gridCol w="1207594">
                  <a:extLst>
                    <a:ext uri="{9D8B030D-6E8A-4147-A177-3AD203B41FA5}">
                      <a16:colId xmlns:a16="http://schemas.microsoft.com/office/drawing/2014/main" val="20002"/>
                    </a:ext>
                  </a:extLst>
                </a:gridCol>
              </a:tblGrid>
              <a:tr h="727326">
                <a:tc>
                  <a:txBody>
                    <a:bodyPr/>
                    <a:lstStyle/>
                    <a:p>
                      <a:pPr marL="0" marR="0">
                        <a:lnSpc>
                          <a:spcPct val="107000"/>
                        </a:lnSpc>
                        <a:spcBef>
                          <a:spcPts val="0"/>
                        </a:spcBef>
                        <a:spcAft>
                          <a:spcPts val="0"/>
                        </a:spcAft>
                      </a:pPr>
                      <a:r>
                        <a:rPr lang="en-US" sz="1300" b="1" dirty="0">
                          <a:effectLst/>
                          <a:latin typeface="Segoe UI" panose="020B0502040204020203" pitchFamily="34" charset="0"/>
                          <a:ea typeface="Segoe UI" panose="020B0502040204020203" pitchFamily="34" charset="0"/>
                          <a:cs typeface="Segoe UI" panose="020B0502040204020203" pitchFamily="34" charset="0"/>
                        </a:rPr>
                        <a:t>Performance Measure</a:t>
                      </a:r>
                    </a:p>
                  </a:txBody>
                  <a:tcPr marL="90622" marR="90622" marT="944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300" b="1" dirty="0">
                          <a:effectLst/>
                          <a:latin typeface="Segoe UI" panose="020B0502040204020203" pitchFamily="34" charset="0"/>
                          <a:ea typeface="Segoe UI" panose="020B0502040204020203" pitchFamily="34" charset="0"/>
                          <a:cs typeface="Segoe UI" panose="020B0502040204020203" pitchFamily="34" charset="0"/>
                        </a:rPr>
                        <a:t>Accounts for </a:t>
                      </a:r>
                    </a:p>
                    <a:p>
                      <a:pPr marL="0" marR="0" algn="ctr">
                        <a:lnSpc>
                          <a:spcPct val="107000"/>
                        </a:lnSpc>
                        <a:spcBef>
                          <a:spcPts val="0"/>
                        </a:spcBef>
                        <a:spcAft>
                          <a:spcPts val="0"/>
                        </a:spcAft>
                      </a:pPr>
                      <a:r>
                        <a:rPr lang="en-US" sz="1300" b="1" dirty="0">
                          <a:effectLst/>
                          <a:latin typeface="Segoe UI" panose="020B0502040204020203" pitchFamily="34" charset="0"/>
                          <a:ea typeface="Segoe UI" panose="020B0502040204020203" pitchFamily="34" charset="0"/>
                          <a:cs typeface="Segoe UI" panose="020B0502040204020203" pitchFamily="34" charset="0"/>
                        </a:rPr>
                        <a:t>Regression-to-the-Mean</a:t>
                      </a:r>
                    </a:p>
                  </a:txBody>
                  <a:tcPr marL="90622" marR="90622" marT="944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300" b="1">
                          <a:effectLst/>
                          <a:latin typeface="Segoe UI" panose="020B0502040204020203" pitchFamily="34" charset="0"/>
                          <a:ea typeface="Segoe UI" panose="020B0502040204020203" pitchFamily="34" charset="0"/>
                          <a:cs typeface="Segoe UI" panose="020B0502040204020203" pitchFamily="34" charset="0"/>
                        </a:rPr>
                        <a:t>Performance </a:t>
                      </a:r>
                    </a:p>
                    <a:p>
                      <a:pPr marL="0" marR="0" algn="ctr">
                        <a:lnSpc>
                          <a:spcPct val="107000"/>
                        </a:lnSpc>
                        <a:spcBef>
                          <a:spcPts val="0"/>
                        </a:spcBef>
                        <a:spcAft>
                          <a:spcPts val="0"/>
                        </a:spcAft>
                      </a:pPr>
                      <a:r>
                        <a:rPr lang="en-US" sz="1300" b="1">
                          <a:effectLst/>
                          <a:latin typeface="Segoe UI" panose="020B0502040204020203" pitchFamily="34" charset="0"/>
                          <a:ea typeface="Segoe UI" panose="020B0502040204020203" pitchFamily="34" charset="0"/>
                          <a:cs typeface="Segoe UI" panose="020B0502040204020203" pitchFamily="34" charset="0"/>
                        </a:rPr>
                        <a:t>Threshold</a:t>
                      </a:r>
                      <a:endParaRPr lang="en-US" sz="1300" b="1" dirty="0">
                        <a:effectLst/>
                        <a:latin typeface="Segoe UI" panose="020B0502040204020203" pitchFamily="34" charset="0"/>
                        <a:ea typeface="Segoe UI" panose="020B0502040204020203" pitchFamily="34" charset="0"/>
                        <a:cs typeface="Segoe UI" panose="020B0502040204020203" pitchFamily="34" charset="0"/>
                      </a:endParaRPr>
                    </a:p>
                  </a:txBody>
                  <a:tcPr marL="90622" marR="90622" marT="944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237732">
                <a:tc>
                  <a:txBody>
                    <a:bodyPr/>
                    <a:lstStyle/>
                    <a:p>
                      <a:pPr marL="0" marR="0">
                        <a:lnSpc>
                          <a:spcPct val="107000"/>
                        </a:lnSpc>
                        <a:spcBef>
                          <a:spcPts val="300"/>
                        </a:spcBef>
                        <a:spcAft>
                          <a:spcPts val="300"/>
                        </a:spcAft>
                      </a:pPr>
                      <a:r>
                        <a:rPr lang="en-US" sz="1300" dirty="0">
                          <a:effectLst/>
                          <a:latin typeface="Segoe UI" panose="020B0502040204020203" pitchFamily="34" charset="0"/>
                          <a:ea typeface="Segoe UI" panose="020B0502040204020203" pitchFamily="34" charset="0"/>
                          <a:cs typeface="Segoe UI" panose="020B0502040204020203" pitchFamily="34" charset="0"/>
                        </a:rPr>
                        <a:t>Average Crash Frequency</a:t>
                      </a:r>
                    </a:p>
                  </a:txBody>
                  <a:tcPr marL="90622" marR="90622" marT="944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300"/>
                        </a:spcBef>
                        <a:spcAft>
                          <a:spcPts val="300"/>
                        </a:spcAft>
                      </a:pPr>
                      <a:r>
                        <a:rPr lang="en-US" sz="1300">
                          <a:effectLst/>
                          <a:latin typeface="Segoe UI" panose="020B0502040204020203" pitchFamily="34" charset="0"/>
                          <a:ea typeface="Segoe UI" panose="020B0502040204020203" pitchFamily="34" charset="0"/>
                          <a:cs typeface="Segoe UI" panose="020B0502040204020203" pitchFamily="34" charset="0"/>
                        </a:rPr>
                        <a:t>No</a:t>
                      </a:r>
                      <a:endParaRPr lang="en-US" sz="1300" dirty="0">
                        <a:effectLst/>
                        <a:latin typeface="Segoe UI" panose="020B0502040204020203" pitchFamily="34" charset="0"/>
                        <a:ea typeface="Segoe UI" panose="020B0502040204020203" pitchFamily="34" charset="0"/>
                        <a:cs typeface="Segoe UI" panose="020B0502040204020203" pitchFamily="34" charset="0"/>
                      </a:endParaRPr>
                    </a:p>
                  </a:txBody>
                  <a:tcPr marL="90622" marR="90622" marT="944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300"/>
                        </a:spcBef>
                        <a:spcAft>
                          <a:spcPts val="300"/>
                        </a:spcAft>
                      </a:pPr>
                      <a:r>
                        <a:rPr lang="en-US" sz="1300" dirty="0">
                          <a:effectLst/>
                          <a:latin typeface="Segoe UI" panose="020B0502040204020203" pitchFamily="34" charset="0"/>
                          <a:ea typeface="Segoe UI" panose="020B0502040204020203" pitchFamily="34" charset="0"/>
                          <a:cs typeface="Segoe UI" panose="020B0502040204020203" pitchFamily="34" charset="0"/>
                        </a:rPr>
                        <a:t>No</a:t>
                      </a:r>
                    </a:p>
                  </a:txBody>
                  <a:tcPr marL="90622" marR="90622" marT="944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37732">
                <a:tc>
                  <a:txBody>
                    <a:bodyPr/>
                    <a:lstStyle/>
                    <a:p>
                      <a:pPr marL="0" marR="0">
                        <a:lnSpc>
                          <a:spcPct val="107000"/>
                        </a:lnSpc>
                        <a:spcBef>
                          <a:spcPts val="300"/>
                        </a:spcBef>
                        <a:spcAft>
                          <a:spcPts val="300"/>
                        </a:spcAft>
                      </a:pPr>
                      <a:r>
                        <a:rPr lang="en-US" sz="1300">
                          <a:effectLst/>
                          <a:latin typeface="Segoe UI" panose="020B0502040204020203" pitchFamily="34" charset="0"/>
                          <a:ea typeface="Segoe UI" panose="020B0502040204020203" pitchFamily="34" charset="0"/>
                          <a:cs typeface="Segoe UI" panose="020B0502040204020203" pitchFamily="34" charset="0"/>
                        </a:rPr>
                        <a:t>Crash Rate</a:t>
                      </a:r>
                      <a:endParaRPr lang="en-US" sz="1300" dirty="0">
                        <a:effectLst/>
                        <a:latin typeface="Segoe UI" panose="020B0502040204020203" pitchFamily="34" charset="0"/>
                        <a:ea typeface="Segoe UI" panose="020B0502040204020203" pitchFamily="34" charset="0"/>
                        <a:cs typeface="Segoe UI" panose="020B0502040204020203" pitchFamily="34" charset="0"/>
                      </a:endParaRPr>
                    </a:p>
                  </a:txBody>
                  <a:tcPr marL="90622" marR="90622" marT="944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300"/>
                        </a:spcBef>
                        <a:spcAft>
                          <a:spcPts val="300"/>
                        </a:spcAft>
                      </a:pPr>
                      <a:r>
                        <a:rPr lang="en-US" sz="1300">
                          <a:effectLst/>
                          <a:latin typeface="Segoe UI" panose="020B0502040204020203" pitchFamily="34" charset="0"/>
                          <a:ea typeface="Segoe UI" panose="020B0502040204020203" pitchFamily="34" charset="0"/>
                          <a:cs typeface="Segoe UI" panose="020B0502040204020203" pitchFamily="34" charset="0"/>
                        </a:rPr>
                        <a:t>No</a:t>
                      </a:r>
                      <a:endParaRPr lang="en-US" sz="1300" dirty="0">
                        <a:effectLst/>
                        <a:latin typeface="Segoe UI" panose="020B0502040204020203" pitchFamily="34" charset="0"/>
                        <a:ea typeface="Segoe UI" panose="020B0502040204020203" pitchFamily="34" charset="0"/>
                        <a:cs typeface="Segoe UI" panose="020B0502040204020203" pitchFamily="34" charset="0"/>
                      </a:endParaRPr>
                    </a:p>
                  </a:txBody>
                  <a:tcPr marL="90622" marR="90622" marT="944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300"/>
                        </a:spcBef>
                        <a:spcAft>
                          <a:spcPts val="300"/>
                        </a:spcAft>
                      </a:pPr>
                      <a:r>
                        <a:rPr lang="en-US" sz="1300" dirty="0">
                          <a:effectLst/>
                          <a:latin typeface="Segoe UI" panose="020B0502040204020203" pitchFamily="34" charset="0"/>
                          <a:ea typeface="Segoe UI" panose="020B0502040204020203" pitchFamily="34" charset="0"/>
                          <a:cs typeface="Segoe UI" panose="020B0502040204020203" pitchFamily="34" charset="0"/>
                        </a:rPr>
                        <a:t>No</a:t>
                      </a:r>
                    </a:p>
                  </a:txBody>
                  <a:tcPr marL="90622" marR="90622" marT="944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237732">
                <a:tc>
                  <a:txBody>
                    <a:bodyPr/>
                    <a:lstStyle/>
                    <a:p>
                      <a:pPr marL="0" marR="0">
                        <a:lnSpc>
                          <a:spcPct val="107000"/>
                        </a:lnSpc>
                        <a:spcBef>
                          <a:spcPts val="300"/>
                        </a:spcBef>
                        <a:spcAft>
                          <a:spcPts val="300"/>
                        </a:spcAft>
                      </a:pPr>
                      <a:r>
                        <a:rPr lang="en-US" sz="1300">
                          <a:effectLst/>
                          <a:latin typeface="Segoe UI" panose="020B0502040204020203" pitchFamily="34" charset="0"/>
                          <a:ea typeface="Segoe UI" panose="020B0502040204020203" pitchFamily="34" charset="0"/>
                          <a:cs typeface="Segoe UI" panose="020B0502040204020203" pitchFamily="34" charset="0"/>
                        </a:rPr>
                        <a:t>Equivalent Property Damage Only (EPDO) Average Crash Frequency</a:t>
                      </a:r>
                      <a:endParaRPr lang="en-US" sz="1300" dirty="0">
                        <a:effectLst/>
                        <a:latin typeface="Segoe UI" panose="020B0502040204020203" pitchFamily="34" charset="0"/>
                        <a:ea typeface="Segoe UI" panose="020B0502040204020203" pitchFamily="34" charset="0"/>
                        <a:cs typeface="Segoe UI" panose="020B0502040204020203" pitchFamily="34" charset="0"/>
                      </a:endParaRPr>
                    </a:p>
                  </a:txBody>
                  <a:tcPr marL="90622" marR="90622" marT="944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300"/>
                        </a:spcBef>
                        <a:spcAft>
                          <a:spcPts val="300"/>
                        </a:spcAft>
                      </a:pPr>
                      <a:r>
                        <a:rPr lang="en-US" sz="1300">
                          <a:effectLst/>
                          <a:latin typeface="Segoe UI" panose="020B0502040204020203" pitchFamily="34" charset="0"/>
                          <a:ea typeface="Segoe UI" panose="020B0502040204020203" pitchFamily="34" charset="0"/>
                          <a:cs typeface="Segoe UI" panose="020B0502040204020203" pitchFamily="34" charset="0"/>
                        </a:rPr>
                        <a:t>No</a:t>
                      </a:r>
                      <a:endParaRPr lang="en-US" sz="1300" dirty="0">
                        <a:effectLst/>
                        <a:latin typeface="Segoe UI" panose="020B0502040204020203" pitchFamily="34" charset="0"/>
                        <a:ea typeface="Segoe UI" panose="020B0502040204020203" pitchFamily="34" charset="0"/>
                        <a:cs typeface="Segoe UI" panose="020B0502040204020203" pitchFamily="34" charset="0"/>
                      </a:endParaRPr>
                    </a:p>
                  </a:txBody>
                  <a:tcPr marL="90622" marR="90622" marT="944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300"/>
                        </a:spcBef>
                        <a:spcAft>
                          <a:spcPts val="300"/>
                        </a:spcAft>
                      </a:pPr>
                      <a:r>
                        <a:rPr lang="en-US" sz="1300" dirty="0">
                          <a:effectLst/>
                          <a:latin typeface="Segoe UI" panose="020B0502040204020203" pitchFamily="34" charset="0"/>
                          <a:ea typeface="Segoe UI" panose="020B0502040204020203" pitchFamily="34" charset="0"/>
                          <a:cs typeface="Segoe UI" panose="020B0502040204020203" pitchFamily="34" charset="0"/>
                        </a:rPr>
                        <a:t>No</a:t>
                      </a:r>
                    </a:p>
                  </a:txBody>
                  <a:tcPr marL="90622" marR="90622" marT="944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237732">
                <a:tc>
                  <a:txBody>
                    <a:bodyPr/>
                    <a:lstStyle/>
                    <a:p>
                      <a:pPr marL="0" marR="0">
                        <a:lnSpc>
                          <a:spcPct val="107000"/>
                        </a:lnSpc>
                        <a:spcBef>
                          <a:spcPts val="300"/>
                        </a:spcBef>
                        <a:spcAft>
                          <a:spcPts val="300"/>
                        </a:spcAft>
                      </a:pPr>
                      <a:r>
                        <a:rPr lang="en-US" sz="1300">
                          <a:effectLst/>
                          <a:latin typeface="Segoe UI" panose="020B0502040204020203" pitchFamily="34" charset="0"/>
                          <a:ea typeface="Segoe UI" panose="020B0502040204020203" pitchFamily="34" charset="0"/>
                          <a:cs typeface="Segoe UI" panose="020B0502040204020203" pitchFamily="34" charset="0"/>
                        </a:rPr>
                        <a:t>Relative Severity Index</a:t>
                      </a:r>
                      <a:endParaRPr lang="en-US" sz="1300" dirty="0">
                        <a:effectLst/>
                        <a:latin typeface="Segoe UI" panose="020B0502040204020203" pitchFamily="34" charset="0"/>
                        <a:ea typeface="Segoe UI" panose="020B0502040204020203" pitchFamily="34" charset="0"/>
                        <a:cs typeface="Segoe UI" panose="020B0502040204020203" pitchFamily="34" charset="0"/>
                      </a:endParaRPr>
                    </a:p>
                  </a:txBody>
                  <a:tcPr marL="90622" marR="90622" marT="944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300"/>
                        </a:spcBef>
                        <a:spcAft>
                          <a:spcPts val="300"/>
                        </a:spcAft>
                      </a:pPr>
                      <a:r>
                        <a:rPr lang="en-US" sz="1300">
                          <a:effectLst/>
                          <a:latin typeface="Segoe UI" panose="020B0502040204020203" pitchFamily="34" charset="0"/>
                          <a:ea typeface="Segoe UI" panose="020B0502040204020203" pitchFamily="34" charset="0"/>
                          <a:cs typeface="Segoe UI" panose="020B0502040204020203" pitchFamily="34" charset="0"/>
                        </a:rPr>
                        <a:t>No</a:t>
                      </a:r>
                      <a:endParaRPr lang="en-US" sz="1300" dirty="0">
                        <a:effectLst/>
                        <a:latin typeface="Segoe UI" panose="020B0502040204020203" pitchFamily="34" charset="0"/>
                        <a:ea typeface="Segoe UI" panose="020B0502040204020203" pitchFamily="34" charset="0"/>
                        <a:cs typeface="Segoe UI" panose="020B0502040204020203" pitchFamily="34" charset="0"/>
                      </a:endParaRPr>
                    </a:p>
                  </a:txBody>
                  <a:tcPr marL="90622" marR="90622" marT="944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300"/>
                        </a:spcBef>
                        <a:spcAft>
                          <a:spcPts val="300"/>
                        </a:spcAft>
                      </a:pPr>
                      <a:r>
                        <a:rPr lang="en-US" sz="1300" dirty="0">
                          <a:effectLst/>
                          <a:latin typeface="Segoe UI" panose="020B0502040204020203" pitchFamily="34" charset="0"/>
                          <a:ea typeface="Segoe UI" panose="020B0502040204020203" pitchFamily="34" charset="0"/>
                          <a:cs typeface="Segoe UI" panose="020B0502040204020203" pitchFamily="34" charset="0"/>
                        </a:rPr>
                        <a:t>Yes</a:t>
                      </a:r>
                    </a:p>
                  </a:txBody>
                  <a:tcPr marL="90622" marR="90622" marT="944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2D050"/>
                    </a:solidFill>
                  </a:tcPr>
                </a:tc>
                <a:extLst>
                  <a:ext uri="{0D108BD9-81ED-4DB2-BD59-A6C34878D82A}">
                    <a16:rowId xmlns:a16="http://schemas.microsoft.com/office/drawing/2014/main" val="10004"/>
                  </a:ext>
                </a:extLst>
              </a:tr>
              <a:tr h="237732">
                <a:tc>
                  <a:txBody>
                    <a:bodyPr/>
                    <a:lstStyle/>
                    <a:p>
                      <a:pPr marL="0" marR="0">
                        <a:lnSpc>
                          <a:spcPct val="107000"/>
                        </a:lnSpc>
                        <a:spcBef>
                          <a:spcPts val="300"/>
                        </a:spcBef>
                        <a:spcAft>
                          <a:spcPts val="300"/>
                        </a:spcAft>
                      </a:pPr>
                      <a:r>
                        <a:rPr lang="en-US" sz="1300">
                          <a:effectLst/>
                          <a:latin typeface="Segoe UI" panose="020B0502040204020203" pitchFamily="34" charset="0"/>
                          <a:ea typeface="Segoe UI" panose="020B0502040204020203" pitchFamily="34" charset="0"/>
                          <a:cs typeface="Segoe UI" panose="020B0502040204020203" pitchFamily="34" charset="0"/>
                        </a:rPr>
                        <a:t>Critical Rate</a:t>
                      </a:r>
                      <a:endParaRPr lang="en-US" sz="1300" dirty="0">
                        <a:effectLst/>
                        <a:latin typeface="Segoe UI" panose="020B0502040204020203" pitchFamily="34" charset="0"/>
                        <a:ea typeface="Segoe UI" panose="020B0502040204020203" pitchFamily="34" charset="0"/>
                        <a:cs typeface="Segoe UI" panose="020B0502040204020203" pitchFamily="34" charset="0"/>
                      </a:endParaRPr>
                    </a:p>
                  </a:txBody>
                  <a:tcPr marL="90622" marR="90622" marT="944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300"/>
                        </a:spcBef>
                        <a:spcAft>
                          <a:spcPts val="300"/>
                        </a:spcAft>
                      </a:pPr>
                      <a:r>
                        <a:rPr lang="en-US" sz="1300">
                          <a:effectLst/>
                          <a:latin typeface="Segoe UI" panose="020B0502040204020203" pitchFamily="34" charset="0"/>
                          <a:ea typeface="Segoe UI" panose="020B0502040204020203" pitchFamily="34" charset="0"/>
                          <a:cs typeface="Segoe UI" panose="020B0502040204020203" pitchFamily="34" charset="0"/>
                        </a:rPr>
                        <a:t>No</a:t>
                      </a:r>
                      <a:endParaRPr lang="en-US" sz="1300" dirty="0">
                        <a:effectLst/>
                        <a:latin typeface="Segoe UI" panose="020B0502040204020203" pitchFamily="34" charset="0"/>
                        <a:ea typeface="Segoe UI" panose="020B0502040204020203" pitchFamily="34" charset="0"/>
                        <a:cs typeface="Segoe UI" panose="020B0502040204020203" pitchFamily="34" charset="0"/>
                      </a:endParaRPr>
                    </a:p>
                  </a:txBody>
                  <a:tcPr marL="90622" marR="90622" marT="944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300"/>
                        </a:spcBef>
                        <a:spcAft>
                          <a:spcPts val="300"/>
                        </a:spcAft>
                      </a:pPr>
                      <a:r>
                        <a:rPr lang="en-US" sz="1300" dirty="0">
                          <a:effectLst/>
                          <a:latin typeface="Segoe UI" panose="020B0502040204020203" pitchFamily="34" charset="0"/>
                          <a:ea typeface="Segoe UI" panose="020B0502040204020203" pitchFamily="34" charset="0"/>
                          <a:cs typeface="Segoe UI" panose="020B0502040204020203" pitchFamily="34" charset="0"/>
                        </a:rPr>
                        <a:t>Yes</a:t>
                      </a:r>
                    </a:p>
                  </a:txBody>
                  <a:tcPr marL="90622" marR="90622" marT="944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2D050"/>
                    </a:solidFill>
                  </a:tcPr>
                </a:tc>
                <a:extLst>
                  <a:ext uri="{0D108BD9-81ED-4DB2-BD59-A6C34878D82A}">
                    <a16:rowId xmlns:a16="http://schemas.microsoft.com/office/drawing/2014/main" val="10005"/>
                  </a:ext>
                </a:extLst>
              </a:tr>
              <a:tr h="237732">
                <a:tc>
                  <a:txBody>
                    <a:bodyPr/>
                    <a:lstStyle/>
                    <a:p>
                      <a:pPr marL="0" marR="0">
                        <a:lnSpc>
                          <a:spcPct val="107000"/>
                        </a:lnSpc>
                        <a:spcBef>
                          <a:spcPts val="300"/>
                        </a:spcBef>
                        <a:spcAft>
                          <a:spcPts val="300"/>
                        </a:spcAft>
                      </a:pPr>
                      <a:r>
                        <a:rPr lang="en-US" sz="1300" dirty="0">
                          <a:effectLst/>
                          <a:latin typeface="Segoe UI" panose="020B0502040204020203" pitchFamily="34" charset="0"/>
                          <a:ea typeface="Segoe UI" panose="020B0502040204020203" pitchFamily="34" charset="0"/>
                          <a:cs typeface="Segoe UI" panose="020B0502040204020203" pitchFamily="34" charset="0"/>
                        </a:rPr>
                        <a:t>Excess Predicted Average Crash Frequency Using Method of Moments</a:t>
                      </a:r>
                    </a:p>
                  </a:txBody>
                  <a:tcPr marL="90622" marR="90622" marT="944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300"/>
                        </a:spcBef>
                        <a:spcAft>
                          <a:spcPts val="300"/>
                        </a:spcAft>
                      </a:pPr>
                      <a:r>
                        <a:rPr lang="en-US" sz="1300" dirty="0">
                          <a:effectLst/>
                          <a:latin typeface="Segoe UI" panose="020B0502040204020203" pitchFamily="34" charset="0"/>
                          <a:ea typeface="Segoe UI" panose="020B0502040204020203" pitchFamily="34" charset="0"/>
                          <a:cs typeface="Segoe UI" panose="020B0502040204020203" pitchFamily="34" charset="0"/>
                        </a:rPr>
                        <a:t>No</a:t>
                      </a:r>
                    </a:p>
                  </a:txBody>
                  <a:tcPr marL="90622" marR="90622" marT="944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300"/>
                        </a:spcBef>
                        <a:spcAft>
                          <a:spcPts val="300"/>
                        </a:spcAft>
                      </a:pPr>
                      <a:r>
                        <a:rPr lang="en-US" sz="1300" dirty="0">
                          <a:effectLst/>
                          <a:latin typeface="Segoe UI" panose="020B0502040204020203" pitchFamily="34" charset="0"/>
                          <a:ea typeface="Segoe UI" panose="020B0502040204020203" pitchFamily="34" charset="0"/>
                          <a:cs typeface="Segoe UI" panose="020B0502040204020203" pitchFamily="34" charset="0"/>
                        </a:rPr>
                        <a:t>Yes</a:t>
                      </a:r>
                    </a:p>
                  </a:txBody>
                  <a:tcPr marL="90622" marR="90622" marT="944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2D050"/>
                    </a:solidFill>
                  </a:tcPr>
                </a:tc>
                <a:extLst>
                  <a:ext uri="{0D108BD9-81ED-4DB2-BD59-A6C34878D82A}">
                    <a16:rowId xmlns:a16="http://schemas.microsoft.com/office/drawing/2014/main" val="10006"/>
                  </a:ext>
                </a:extLst>
              </a:tr>
              <a:tr h="237732">
                <a:tc>
                  <a:txBody>
                    <a:bodyPr/>
                    <a:lstStyle/>
                    <a:p>
                      <a:pPr marL="0" marR="0">
                        <a:lnSpc>
                          <a:spcPct val="107000"/>
                        </a:lnSpc>
                        <a:spcBef>
                          <a:spcPts val="300"/>
                        </a:spcBef>
                        <a:spcAft>
                          <a:spcPts val="300"/>
                        </a:spcAft>
                      </a:pPr>
                      <a:r>
                        <a:rPr lang="en-US" sz="1300">
                          <a:effectLst/>
                          <a:latin typeface="Segoe UI" panose="020B0502040204020203" pitchFamily="34" charset="0"/>
                          <a:ea typeface="Segoe UI" panose="020B0502040204020203" pitchFamily="34" charset="0"/>
                          <a:cs typeface="Segoe UI" panose="020B0502040204020203" pitchFamily="34" charset="0"/>
                        </a:rPr>
                        <a:t>Level of Service of Safety</a:t>
                      </a:r>
                      <a:endParaRPr lang="en-US" sz="1300" dirty="0">
                        <a:effectLst/>
                        <a:latin typeface="Segoe UI" panose="020B0502040204020203" pitchFamily="34" charset="0"/>
                        <a:ea typeface="Segoe UI" panose="020B0502040204020203" pitchFamily="34" charset="0"/>
                        <a:cs typeface="Segoe UI" panose="020B0502040204020203" pitchFamily="34" charset="0"/>
                      </a:endParaRPr>
                    </a:p>
                  </a:txBody>
                  <a:tcPr marL="90622" marR="90622" marT="944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300"/>
                        </a:spcBef>
                        <a:spcAft>
                          <a:spcPts val="300"/>
                        </a:spcAft>
                      </a:pPr>
                      <a:r>
                        <a:rPr lang="en-US" sz="1300">
                          <a:effectLst/>
                          <a:latin typeface="Segoe UI" panose="020B0502040204020203" pitchFamily="34" charset="0"/>
                          <a:ea typeface="Segoe UI" panose="020B0502040204020203" pitchFamily="34" charset="0"/>
                          <a:cs typeface="Segoe UI" panose="020B0502040204020203" pitchFamily="34" charset="0"/>
                        </a:rPr>
                        <a:t>No</a:t>
                      </a:r>
                      <a:endParaRPr lang="en-US" sz="1300" dirty="0">
                        <a:effectLst/>
                        <a:latin typeface="Segoe UI" panose="020B0502040204020203" pitchFamily="34" charset="0"/>
                        <a:ea typeface="Segoe UI" panose="020B0502040204020203" pitchFamily="34" charset="0"/>
                        <a:cs typeface="Segoe UI" panose="020B0502040204020203" pitchFamily="34" charset="0"/>
                      </a:endParaRPr>
                    </a:p>
                  </a:txBody>
                  <a:tcPr marL="90622" marR="90622" marT="944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300"/>
                        </a:spcBef>
                        <a:spcAft>
                          <a:spcPts val="300"/>
                        </a:spcAft>
                      </a:pPr>
                      <a:r>
                        <a:rPr lang="en-US" sz="1300" dirty="0">
                          <a:effectLst/>
                          <a:latin typeface="Segoe UI" panose="020B0502040204020203" pitchFamily="34" charset="0"/>
                          <a:ea typeface="Segoe UI" panose="020B0502040204020203" pitchFamily="34" charset="0"/>
                          <a:cs typeface="Segoe UI" panose="020B0502040204020203" pitchFamily="34" charset="0"/>
                        </a:rPr>
                        <a:t>Yes</a:t>
                      </a:r>
                    </a:p>
                  </a:txBody>
                  <a:tcPr marL="90622" marR="90622" marT="944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2D050"/>
                    </a:solidFill>
                  </a:tcPr>
                </a:tc>
                <a:extLst>
                  <a:ext uri="{0D108BD9-81ED-4DB2-BD59-A6C34878D82A}">
                    <a16:rowId xmlns:a16="http://schemas.microsoft.com/office/drawing/2014/main" val="10007"/>
                  </a:ext>
                </a:extLst>
              </a:tr>
              <a:tr h="237732">
                <a:tc>
                  <a:txBody>
                    <a:bodyPr/>
                    <a:lstStyle/>
                    <a:p>
                      <a:pPr marL="0" marR="0">
                        <a:lnSpc>
                          <a:spcPct val="107000"/>
                        </a:lnSpc>
                        <a:spcBef>
                          <a:spcPts val="300"/>
                        </a:spcBef>
                        <a:spcAft>
                          <a:spcPts val="300"/>
                        </a:spcAft>
                      </a:pPr>
                      <a:r>
                        <a:rPr lang="en-US" sz="1300" dirty="0">
                          <a:effectLst/>
                          <a:latin typeface="Segoe UI" panose="020B0502040204020203" pitchFamily="34" charset="0"/>
                          <a:ea typeface="Segoe UI" panose="020B0502040204020203" pitchFamily="34" charset="0"/>
                          <a:cs typeface="Segoe UI" panose="020B0502040204020203" pitchFamily="34" charset="0"/>
                        </a:rPr>
                        <a:t>Excess Expected Average Crash Frequency Using SPFs</a:t>
                      </a:r>
                    </a:p>
                  </a:txBody>
                  <a:tcPr marL="90622" marR="90622" marT="944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300"/>
                        </a:spcBef>
                        <a:spcAft>
                          <a:spcPts val="300"/>
                        </a:spcAft>
                      </a:pPr>
                      <a:r>
                        <a:rPr lang="en-US" sz="1300">
                          <a:effectLst/>
                          <a:latin typeface="Segoe UI" panose="020B0502040204020203" pitchFamily="34" charset="0"/>
                          <a:ea typeface="Segoe UI" panose="020B0502040204020203" pitchFamily="34" charset="0"/>
                          <a:cs typeface="Segoe UI" panose="020B0502040204020203" pitchFamily="34" charset="0"/>
                        </a:rPr>
                        <a:t>No</a:t>
                      </a:r>
                    </a:p>
                  </a:txBody>
                  <a:tcPr marL="90622" marR="90622" marT="944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300"/>
                        </a:spcBef>
                        <a:spcAft>
                          <a:spcPts val="300"/>
                        </a:spcAft>
                      </a:pPr>
                      <a:r>
                        <a:rPr lang="en-US" sz="1300" dirty="0">
                          <a:effectLst/>
                          <a:latin typeface="Segoe UI" panose="020B0502040204020203" pitchFamily="34" charset="0"/>
                          <a:ea typeface="Segoe UI" panose="020B0502040204020203" pitchFamily="34" charset="0"/>
                          <a:cs typeface="Segoe UI" panose="020B0502040204020203" pitchFamily="34" charset="0"/>
                        </a:rPr>
                        <a:t>Yes</a:t>
                      </a:r>
                    </a:p>
                  </a:txBody>
                  <a:tcPr marL="90622" marR="90622" marT="944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2D050"/>
                    </a:solidFill>
                  </a:tcPr>
                </a:tc>
                <a:extLst>
                  <a:ext uri="{0D108BD9-81ED-4DB2-BD59-A6C34878D82A}">
                    <a16:rowId xmlns:a16="http://schemas.microsoft.com/office/drawing/2014/main" val="10008"/>
                  </a:ext>
                </a:extLst>
              </a:tr>
              <a:tr h="237732">
                <a:tc>
                  <a:txBody>
                    <a:bodyPr/>
                    <a:lstStyle/>
                    <a:p>
                      <a:pPr marL="0" marR="0">
                        <a:lnSpc>
                          <a:spcPct val="107000"/>
                        </a:lnSpc>
                        <a:spcBef>
                          <a:spcPts val="300"/>
                        </a:spcBef>
                        <a:spcAft>
                          <a:spcPts val="300"/>
                        </a:spcAft>
                      </a:pPr>
                      <a:r>
                        <a:rPr lang="en-US" sz="1300">
                          <a:effectLst/>
                          <a:latin typeface="Segoe UI" panose="020B0502040204020203" pitchFamily="34" charset="0"/>
                          <a:ea typeface="Segoe UI" panose="020B0502040204020203" pitchFamily="34" charset="0"/>
                          <a:cs typeface="Segoe UI" panose="020B0502040204020203" pitchFamily="34" charset="0"/>
                        </a:rPr>
                        <a:t>Probability of Specific Crash Types Exceeding Threshold Proportion</a:t>
                      </a:r>
                      <a:endParaRPr lang="en-US" sz="1300" dirty="0">
                        <a:effectLst/>
                        <a:latin typeface="Segoe UI" panose="020B0502040204020203" pitchFamily="34" charset="0"/>
                        <a:ea typeface="Segoe UI" panose="020B0502040204020203" pitchFamily="34" charset="0"/>
                        <a:cs typeface="Segoe UI" panose="020B0502040204020203" pitchFamily="34" charset="0"/>
                      </a:endParaRPr>
                    </a:p>
                  </a:txBody>
                  <a:tcPr marL="90622" marR="90622" marT="944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300"/>
                        </a:spcBef>
                        <a:spcAft>
                          <a:spcPts val="300"/>
                        </a:spcAft>
                      </a:pPr>
                      <a:r>
                        <a:rPr lang="en-US" sz="1300">
                          <a:effectLst/>
                          <a:latin typeface="Segoe UI" panose="020B0502040204020203" pitchFamily="34" charset="0"/>
                          <a:ea typeface="Segoe UI" panose="020B0502040204020203" pitchFamily="34" charset="0"/>
                          <a:cs typeface="Segoe UI" panose="020B0502040204020203" pitchFamily="34" charset="0"/>
                        </a:rPr>
                        <a:t>Not Affected</a:t>
                      </a:r>
                    </a:p>
                  </a:txBody>
                  <a:tcPr marL="90622" marR="90622" marT="944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300"/>
                        </a:spcBef>
                        <a:spcAft>
                          <a:spcPts val="300"/>
                        </a:spcAft>
                      </a:pPr>
                      <a:r>
                        <a:rPr lang="en-US" sz="1300" dirty="0">
                          <a:effectLst/>
                          <a:latin typeface="Segoe UI" panose="020B0502040204020203" pitchFamily="34" charset="0"/>
                          <a:ea typeface="Segoe UI" panose="020B0502040204020203" pitchFamily="34" charset="0"/>
                          <a:cs typeface="Segoe UI" panose="020B0502040204020203" pitchFamily="34" charset="0"/>
                        </a:rPr>
                        <a:t>Yes</a:t>
                      </a:r>
                    </a:p>
                  </a:txBody>
                  <a:tcPr marL="90622" marR="90622" marT="944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2D050"/>
                    </a:solidFill>
                  </a:tcPr>
                </a:tc>
                <a:extLst>
                  <a:ext uri="{0D108BD9-81ED-4DB2-BD59-A6C34878D82A}">
                    <a16:rowId xmlns:a16="http://schemas.microsoft.com/office/drawing/2014/main" val="10009"/>
                  </a:ext>
                </a:extLst>
              </a:tr>
              <a:tr h="237732">
                <a:tc>
                  <a:txBody>
                    <a:bodyPr/>
                    <a:lstStyle/>
                    <a:p>
                      <a:pPr marL="0" marR="0">
                        <a:lnSpc>
                          <a:spcPct val="107000"/>
                        </a:lnSpc>
                        <a:spcBef>
                          <a:spcPts val="300"/>
                        </a:spcBef>
                        <a:spcAft>
                          <a:spcPts val="300"/>
                        </a:spcAft>
                      </a:pPr>
                      <a:r>
                        <a:rPr lang="en-US" sz="1300">
                          <a:effectLst/>
                          <a:latin typeface="Segoe UI" panose="020B0502040204020203" pitchFamily="34" charset="0"/>
                          <a:ea typeface="Segoe UI" panose="020B0502040204020203" pitchFamily="34" charset="0"/>
                          <a:cs typeface="Segoe UI" panose="020B0502040204020203" pitchFamily="34" charset="0"/>
                        </a:rPr>
                        <a:t>Excess Proportions of Specific Crash Types</a:t>
                      </a:r>
                      <a:endParaRPr lang="en-US" sz="1300" dirty="0">
                        <a:effectLst/>
                        <a:latin typeface="Segoe UI" panose="020B0502040204020203" pitchFamily="34" charset="0"/>
                        <a:ea typeface="Segoe UI" panose="020B0502040204020203" pitchFamily="34" charset="0"/>
                        <a:cs typeface="Segoe UI" panose="020B0502040204020203" pitchFamily="34" charset="0"/>
                      </a:endParaRPr>
                    </a:p>
                  </a:txBody>
                  <a:tcPr marL="90622" marR="90622" marT="944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300"/>
                        </a:spcBef>
                        <a:spcAft>
                          <a:spcPts val="300"/>
                        </a:spcAft>
                      </a:pPr>
                      <a:r>
                        <a:rPr lang="en-US" sz="1300">
                          <a:effectLst/>
                          <a:latin typeface="Segoe UI" panose="020B0502040204020203" pitchFamily="34" charset="0"/>
                          <a:ea typeface="Segoe UI" panose="020B0502040204020203" pitchFamily="34" charset="0"/>
                          <a:cs typeface="Segoe UI" panose="020B0502040204020203" pitchFamily="34" charset="0"/>
                        </a:rPr>
                        <a:t>Not Affected</a:t>
                      </a:r>
                      <a:endParaRPr lang="en-US" sz="1300" dirty="0">
                        <a:effectLst/>
                        <a:latin typeface="Segoe UI" panose="020B0502040204020203" pitchFamily="34" charset="0"/>
                        <a:ea typeface="Segoe UI" panose="020B0502040204020203" pitchFamily="34" charset="0"/>
                        <a:cs typeface="Segoe UI" panose="020B0502040204020203" pitchFamily="34" charset="0"/>
                      </a:endParaRPr>
                    </a:p>
                  </a:txBody>
                  <a:tcPr marL="90622" marR="90622" marT="944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300"/>
                        </a:spcBef>
                        <a:spcAft>
                          <a:spcPts val="300"/>
                        </a:spcAft>
                      </a:pPr>
                      <a:r>
                        <a:rPr lang="en-US" sz="1300" dirty="0">
                          <a:effectLst/>
                          <a:latin typeface="Segoe UI" panose="020B0502040204020203" pitchFamily="34" charset="0"/>
                          <a:ea typeface="Segoe UI" panose="020B0502040204020203" pitchFamily="34" charset="0"/>
                          <a:cs typeface="Segoe UI" panose="020B0502040204020203" pitchFamily="34" charset="0"/>
                        </a:rPr>
                        <a:t>Yes</a:t>
                      </a:r>
                    </a:p>
                  </a:txBody>
                  <a:tcPr marL="90622" marR="90622" marT="944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2D050"/>
                    </a:solidFill>
                  </a:tcPr>
                </a:tc>
                <a:extLst>
                  <a:ext uri="{0D108BD9-81ED-4DB2-BD59-A6C34878D82A}">
                    <a16:rowId xmlns:a16="http://schemas.microsoft.com/office/drawing/2014/main" val="10010"/>
                  </a:ext>
                </a:extLst>
              </a:tr>
              <a:tr h="237732">
                <a:tc>
                  <a:txBody>
                    <a:bodyPr/>
                    <a:lstStyle/>
                    <a:p>
                      <a:pPr marL="0" marR="0">
                        <a:lnSpc>
                          <a:spcPct val="107000"/>
                        </a:lnSpc>
                        <a:spcBef>
                          <a:spcPts val="300"/>
                        </a:spcBef>
                        <a:spcAft>
                          <a:spcPts val="300"/>
                        </a:spcAft>
                      </a:pPr>
                      <a:r>
                        <a:rPr lang="en-US" sz="1300" dirty="0">
                          <a:effectLst/>
                          <a:latin typeface="Segoe UI" panose="020B0502040204020203" pitchFamily="34" charset="0"/>
                          <a:ea typeface="Segoe UI" panose="020B0502040204020203" pitchFamily="34" charset="0"/>
                          <a:cs typeface="Segoe UI" panose="020B0502040204020203" pitchFamily="34" charset="0"/>
                        </a:rPr>
                        <a:t>Expected Average Crash Frequency with Empirical Bayes (EB) Adjustments</a:t>
                      </a:r>
                    </a:p>
                  </a:txBody>
                  <a:tcPr marL="90622" marR="90622" marT="944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300"/>
                        </a:spcBef>
                        <a:spcAft>
                          <a:spcPts val="300"/>
                        </a:spcAft>
                      </a:pPr>
                      <a:r>
                        <a:rPr lang="en-US" sz="1300" dirty="0">
                          <a:effectLst/>
                          <a:latin typeface="Segoe UI" panose="020B0502040204020203" pitchFamily="34" charset="0"/>
                          <a:ea typeface="Segoe UI" panose="020B0502040204020203" pitchFamily="34" charset="0"/>
                          <a:cs typeface="Segoe UI" panose="020B0502040204020203" pitchFamily="34" charset="0"/>
                        </a:rPr>
                        <a:t>Yes</a:t>
                      </a:r>
                    </a:p>
                  </a:txBody>
                  <a:tcPr marL="90622" marR="90622" marT="944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2D050"/>
                    </a:solidFill>
                  </a:tcPr>
                </a:tc>
                <a:tc>
                  <a:txBody>
                    <a:bodyPr/>
                    <a:lstStyle/>
                    <a:p>
                      <a:pPr marL="0" marR="0" algn="ctr">
                        <a:lnSpc>
                          <a:spcPct val="107000"/>
                        </a:lnSpc>
                        <a:spcBef>
                          <a:spcPts val="300"/>
                        </a:spcBef>
                        <a:spcAft>
                          <a:spcPts val="300"/>
                        </a:spcAft>
                      </a:pPr>
                      <a:r>
                        <a:rPr lang="en-US" sz="1300" dirty="0">
                          <a:effectLst/>
                          <a:latin typeface="Segoe UI" panose="020B0502040204020203" pitchFamily="34" charset="0"/>
                          <a:ea typeface="Segoe UI" panose="020B0502040204020203" pitchFamily="34" charset="0"/>
                          <a:cs typeface="Segoe UI" panose="020B0502040204020203" pitchFamily="34" charset="0"/>
                        </a:rPr>
                        <a:t>Yes</a:t>
                      </a:r>
                    </a:p>
                  </a:txBody>
                  <a:tcPr marL="90622" marR="90622" marT="944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2D050"/>
                    </a:solidFill>
                  </a:tcPr>
                </a:tc>
                <a:extLst>
                  <a:ext uri="{0D108BD9-81ED-4DB2-BD59-A6C34878D82A}">
                    <a16:rowId xmlns:a16="http://schemas.microsoft.com/office/drawing/2014/main" val="10011"/>
                  </a:ext>
                </a:extLst>
              </a:tr>
              <a:tr h="237732">
                <a:tc>
                  <a:txBody>
                    <a:bodyPr/>
                    <a:lstStyle/>
                    <a:p>
                      <a:pPr marL="0" marR="0">
                        <a:lnSpc>
                          <a:spcPct val="107000"/>
                        </a:lnSpc>
                        <a:spcBef>
                          <a:spcPts val="300"/>
                        </a:spcBef>
                        <a:spcAft>
                          <a:spcPts val="300"/>
                        </a:spcAft>
                      </a:pPr>
                      <a:r>
                        <a:rPr lang="en-US" sz="1300" dirty="0" err="1">
                          <a:effectLst/>
                          <a:latin typeface="Segoe UI" panose="020B0502040204020203" pitchFamily="34" charset="0"/>
                          <a:ea typeface="Segoe UI" panose="020B0502040204020203" pitchFamily="34" charset="0"/>
                          <a:cs typeface="Segoe UI" panose="020B0502040204020203" pitchFamily="34" charset="0"/>
                        </a:rPr>
                        <a:t>EPDO</a:t>
                      </a:r>
                      <a:r>
                        <a:rPr lang="en-US" sz="1300" dirty="0">
                          <a:effectLst/>
                          <a:latin typeface="Segoe UI" panose="020B0502040204020203" pitchFamily="34" charset="0"/>
                          <a:ea typeface="Segoe UI" panose="020B0502040204020203" pitchFamily="34" charset="0"/>
                          <a:cs typeface="Segoe UI" panose="020B0502040204020203" pitchFamily="34" charset="0"/>
                        </a:rPr>
                        <a:t> Average Crash Frequency with EB Adjustment</a:t>
                      </a:r>
                    </a:p>
                  </a:txBody>
                  <a:tcPr marL="90622" marR="90622" marT="944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300"/>
                        </a:spcBef>
                        <a:spcAft>
                          <a:spcPts val="300"/>
                        </a:spcAft>
                      </a:pPr>
                      <a:r>
                        <a:rPr lang="en-US" sz="1300" dirty="0">
                          <a:effectLst/>
                          <a:latin typeface="Segoe UI" panose="020B0502040204020203" pitchFamily="34" charset="0"/>
                          <a:ea typeface="Segoe UI" panose="020B0502040204020203" pitchFamily="34" charset="0"/>
                          <a:cs typeface="Segoe UI" panose="020B0502040204020203" pitchFamily="34" charset="0"/>
                        </a:rPr>
                        <a:t>Yes</a:t>
                      </a:r>
                    </a:p>
                  </a:txBody>
                  <a:tcPr marL="90622" marR="90622" marT="944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2D050"/>
                    </a:solidFill>
                  </a:tcPr>
                </a:tc>
                <a:tc>
                  <a:txBody>
                    <a:bodyPr/>
                    <a:lstStyle/>
                    <a:p>
                      <a:pPr marL="0" marR="0" algn="ctr">
                        <a:lnSpc>
                          <a:spcPct val="107000"/>
                        </a:lnSpc>
                        <a:spcBef>
                          <a:spcPts val="300"/>
                        </a:spcBef>
                        <a:spcAft>
                          <a:spcPts val="300"/>
                        </a:spcAft>
                      </a:pPr>
                      <a:r>
                        <a:rPr lang="en-US" sz="1300" dirty="0">
                          <a:effectLst/>
                          <a:latin typeface="Segoe UI" panose="020B0502040204020203" pitchFamily="34" charset="0"/>
                          <a:ea typeface="Segoe UI" panose="020B0502040204020203" pitchFamily="34" charset="0"/>
                          <a:cs typeface="Segoe UI" panose="020B0502040204020203" pitchFamily="34" charset="0"/>
                        </a:rPr>
                        <a:t>Yes</a:t>
                      </a:r>
                    </a:p>
                  </a:txBody>
                  <a:tcPr marL="90622" marR="90622" marT="944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2D050"/>
                    </a:solidFill>
                  </a:tcPr>
                </a:tc>
                <a:extLst>
                  <a:ext uri="{0D108BD9-81ED-4DB2-BD59-A6C34878D82A}">
                    <a16:rowId xmlns:a16="http://schemas.microsoft.com/office/drawing/2014/main" val="10012"/>
                  </a:ext>
                </a:extLst>
              </a:tr>
              <a:tr h="237732">
                <a:tc>
                  <a:txBody>
                    <a:bodyPr/>
                    <a:lstStyle/>
                    <a:p>
                      <a:pPr marL="0" marR="0">
                        <a:lnSpc>
                          <a:spcPct val="107000"/>
                        </a:lnSpc>
                        <a:spcBef>
                          <a:spcPts val="300"/>
                        </a:spcBef>
                        <a:spcAft>
                          <a:spcPts val="300"/>
                        </a:spcAft>
                      </a:pPr>
                      <a:r>
                        <a:rPr lang="en-US" sz="1300" dirty="0">
                          <a:effectLst/>
                          <a:latin typeface="Segoe UI" panose="020B0502040204020203" pitchFamily="34" charset="0"/>
                          <a:ea typeface="Segoe UI" panose="020B0502040204020203" pitchFamily="34" charset="0"/>
                          <a:cs typeface="Segoe UI" panose="020B0502040204020203" pitchFamily="34" charset="0"/>
                        </a:rPr>
                        <a:t>Excess Expected Average Crash Frequency with EB Adjustments</a:t>
                      </a:r>
                    </a:p>
                  </a:txBody>
                  <a:tcPr marL="90622" marR="90622" marT="944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300"/>
                        </a:spcBef>
                        <a:spcAft>
                          <a:spcPts val="300"/>
                        </a:spcAft>
                      </a:pPr>
                      <a:r>
                        <a:rPr lang="en-US" sz="1300" dirty="0">
                          <a:effectLst/>
                          <a:latin typeface="Segoe UI" panose="020B0502040204020203" pitchFamily="34" charset="0"/>
                          <a:ea typeface="Segoe UI" panose="020B0502040204020203" pitchFamily="34" charset="0"/>
                          <a:cs typeface="Segoe UI" panose="020B0502040204020203" pitchFamily="34" charset="0"/>
                        </a:rPr>
                        <a:t>Yes</a:t>
                      </a:r>
                    </a:p>
                  </a:txBody>
                  <a:tcPr marL="90622" marR="90622" marT="944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2D050"/>
                    </a:solidFill>
                  </a:tcPr>
                </a:tc>
                <a:tc>
                  <a:txBody>
                    <a:bodyPr/>
                    <a:lstStyle/>
                    <a:p>
                      <a:pPr marL="0" marR="0" algn="ctr">
                        <a:lnSpc>
                          <a:spcPct val="107000"/>
                        </a:lnSpc>
                        <a:spcBef>
                          <a:spcPts val="300"/>
                        </a:spcBef>
                        <a:spcAft>
                          <a:spcPts val="300"/>
                        </a:spcAft>
                      </a:pPr>
                      <a:r>
                        <a:rPr lang="en-US" sz="1300" dirty="0">
                          <a:effectLst/>
                          <a:latin typeface="Segoe UI" panose="020B0502040204020203" pitchFamily="34" charset="0"/>
                          <a:ea typeface="Segoe UI" panose="020B0502040204020203" pitchFamily="34" charset="0"/>
                          <a:cs typeface="Segoe UI" panose="020B0502040204020203" pitchFamily="34" charset="0"/>
                        </a:rPr>
                        <a:t>Yes</a:t>
                      </a:r>
                    </a:p>
                  </a:txBody>
                  <a:tcPr marL="90622" marR="90622" marT="944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2D050"/>
                    </a:solidFill>
                  </a:tcPr>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42606274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Title 1"/>
          <p:cNvSpPr>
            <a:spLocks noGrp="1"/>
          </p:cNvSpPr>
          <p:nvPr>
            <p:ph type="title"/>
          </p:nvPr>
        </p:nvSpPr>
        <p:spPr>
          <a:xfrm>
            <a:off x="359508" y="274803"/>
            <a:ext cx="7620000" cy="857250"/>
          </a:xfrm>
        </p:spPr>
        <p:txBody>
          <a:bodyPr/>
          <a:lstStyle/>
          <a:p>
            <a:r>
              <a:rPr lang="en-US" sz="4000" dirty="0"/>
              <a:t>Which site would you select based on </a:t>
            </a:r>
            <a:r>
              <a:rPr lang="en-US" sz="4000" u="sng" dirty="0"/>
              <a:t>crash frequency</a:t>
            </a:r>
            <a:r>
              <a:rPr lang="en-US" sz="4000" dirty="0"/>
              <a:t>?</a:t>
            </a:r>
          </a:p>
        </p:txBody>
      </p:sp>
      <p:grpSp>
        <p:nvGrpSpPr>
          <p:cNvPr id="2" name="Group 1" descr="Representation of Intersection A in a study on safety at intersections"/>
          <p:cNvGrpSpPr>
            <a:grpSpLocks noChangeAspect="1"/>
          </p:cNvGrpSpPr>
          <p:nvPr/>
        </p:nvGrpSpPr>
        <p:grpSpPr>
          <a:xfrm>
            <a:off x="1749579" y="1693577"/>
            <a:ext cx="2057400" cy="2057400"/>
            <a:chOff x="1789113" y="3097213"/>
            <a:chExt cx="1828800" cy="1828800"/>
          </a:xfrm>
        </p:grpSpPr>
        <p:grpSp>
          <p:nvGrpSpPr>
            <p:cNvPr id="12291" name="Group 17"/>
            <p:cNvGrpSpPr>
              <a:grpSpLocks/>
            </p:cNvGrpSpPr>
            <p:nvPr/>
          </p:nvGrpSpPr>
          <p:grpSpPr bwMode="auto">
            <a:xfrm>
              <a:off x="1789113" y="3097213"/>
              <a:ext cx="1828800" cy="1828800"/>
              <a:chOff x="1295400" y="1066800"/>
              <a:chExt cx="2514600" cy="2362200"/>
            </a:xfrm>
          </p:grpSpPr>
          <p:grpSp>
            <p:nvGrpSpPr>
              <p:cNvPr id="12314" name="Group 8"/>
              <p:cNvGrpSpPr>
                <a:grpSpLocks/>
              </p:cNvGrpSpPr>
              <p:nvPr/>
            </p:nvGrpSpPr>
            <p:grpSpPr bwMode="auto">
              <a:xfrm>
                <a:off x="1295400" y="1066800"/>
                <a:ext cx="2514600" cy="2362200"/>
                <a:chOff x="152400" y="457200"/>
                <a:chExt cx="5410200" cy="5105400"/>
              </a:xfrm>
            </p:grpSpPr>
            <p:pic>
              <p:nvPicPr>
                <p:cNvPr id="12316" name="Picture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52400" y="457200"/>
                  <a:ext cx="5410200"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Rectangle 25"/>
                <p:cNvSpPr/>
                <p:nvPr/>
              </p:nvSpPr>
              <p:spPr>
                <a:xfrm>
                  <a:off x="152400" y="532539"/>
                  <a:ext cx="1601455" cy="15245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dirty="0"/>
                </a:p>
              </p:txBody>
            </p:sp>
            <p:sp>
              <p:nvSpPr>
                <p:cNvPr id="27" name="Rectangle 26"/>
                <p:cNvSpPr/>
                <p:nvPr/>
              </p:nvSpPr>
              <p:spPr>
                <a:xfrm>
                  <a:off x="3810858" y="532539"/>
                  <a:ext cx="1573280" cy="15245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dirty="0"/>
                </a:p>
              </p:txBody>
            </p:sp>
            <p:sp>
              <p:nvSpPr>
                <p:cNvPr id="28" name="Rectangle 27"/>
                <p:cNvSpPr/>
                <p:nvPr/>
              </p:nvSpPr>
              <p:spPr>
                <a:xfrm>
                  <a:off x="3886000" y="3962729"/>
                  <a:ext cx="1601458" cy="15245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dirty="0"/>
                </a:p>
              </p:txBody>
            </p:sp>
          </p:grpSp>
          <p:pic>
            <p:nvPicPr>
              <p:cNvPr id="12315" name="Picture 6"/>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195513" y="1919288"/>
                <a:ext cx="64135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294" name="TextBox 18"/>
            <p:cNvSpPr txBox="1">
              <a:spLocks noChangeArrowheads="1"/>
            </p:cNvSpPr>
            <p:nvPr/>
          </p:nvSpPr>
          <p:spPr bwMode="auto">
            <a:xfrm>
              <a:off x="1892300" y="3178175"/>
              <a:ext cx="447675" cy="49244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3000" dirty="0"/>
                <a:t>A</a:t>
              </a:r>
            </a:p>
          </p:txBody>
        </p:sp>
      </p:grpSp>
      <p:grpSp>
        <p:nvGrpSpPr>
          <p:cNvPr id="3" name="Group 2" descr="Representation of Intersection B in a study on safety at intersections"/>
          <p:cNvGrpSpPr>
            <a:grpSpLocks noChangeAspect="1"/>
          </p:cNvGrpSpPr>
          <p:nvPr/>
        </p:nvGrpSpPr>
        <p:grpSpPr>
          <a:xfrm>
            <a:off x="4543434" y="1723938"/>
            <a:ext cx="2057400" cy="2057400"/>
            <a:chOff x="5141913" y="3097213"/>
            <a:chExt cx="1828800" cy="1828800"/>
          </a:xfrm>
        </p:grpSpPr>
        <p:grpSp>
          <p:nvGrpSpPr>
            <p:cNvPr id="12290" name="Group 17"/>
            <p:cNvGrpSpPr>
              <a:grpSpLocks/>
            </p:cNvGrpSpPr>
            <p:nvPr/>
          </p:nvGrpSpPr>
          <p:grpSpPr bwMode="auto">
            <a:xfrm>
              <a:off x="5141913" y="3097213"/>
              <a:ext cx="1828800" cy="1828800"/>
              <a:chOff x="1295400" y="1066800"/>
              <a:chExt cx="2514600" cy="2362200"/>
            </a:xfrm>
          </p:grpSpPr>
          <p:grpSp>
            <p:nvGrpSpPr>
              <p:cNvPr id="12320" name="Group 8"/>
              <p:cNvGrpSpPr>
                <a:grpSpLocks/>
              </p:cNvGrpSpPr>
              <p:nvPr/>
            </p:nvGrpSpPr>
            <p:grpSpPr bwMode="auto">
              <a:xfrm>
                <a:off x="1295400" y="1066800"/>
                <a:ext cx="2514600" cy="2362200"/>
                <a:chOff x="152400" y="457200"/>
                <a:chExt cx="5410200" cy="5105400"/>
              </a:xfrm>
            </p:grpSpPr>
            <p:pic>
              <p:nvPicPr>
                <p:cNvPr id="12322" name="Picture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52400" y="457200"/>
                  <a:ext cx="5410200"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Rectangle 32"/>
                <p:cNvSpPr/>
                <p:nvPr/>
              </p:nvSpPr>
              <p:spPr>
                <a:xfrm>
                  <a:off x="152400" y="532539"/>
                  <a:ext cx="1601455" cy="15245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dirty="0"/>
                </a:p>
              </p:txBody>
            </p:sp>
            <p:sp>
              <p:nvSpPr>
                <p:cNvPr id="34" name="Rectangle 33"/>
                <p:cNvSpPr/>
                <p:nvPr/>
              </p:nvSpPr>
              <p:spPr>
                <a:xfrm>
                  <a:off x="3810858" y="532539"/>
                  <a:ext cx="1573280" cy="15245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dirty="0"/>
                </a:p>
              </p:txBody>
            </p:sp>
            <p:sp>
              <p:nvSpPr>
                <p:cNvPr id="35" name="Rectangle 34"/>
                <p:cNvSpPr/>
                <p:nvPr/>
              </p:nvSpPr>
              <p:spPr>
                <a:xfrm>
                  <a:off x="3886000" y="3962729"/>
                  <a:ext cx="1601458" cy="15245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dirty="0"/>
                </a:p>
              </p:txBody>
            </p:sp>
          </p:grpSp>
          <p:pic>
            <p:nvPicPr>
              <p:cNvPr id="12321" name="Picture 6"/>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195513" y="1919288"/>
                <a:ext cx="64135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295" name="TextBox 18"/>
            <p:cNvSpPr txBox="1">
              <a:spLocks noChangeArrowheads="1"/>
            </p:cNvSpPr>
            <p:nvPr/>
          </p:nvSpPr>
          <p:spPr bwMode="auto">
            <a:xfrm>
              <a:off x="5245100" y="3178175"/>
              <a:ext cx="447675" cy="49244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3000" dirty="0"/>
                <a:t>B</a:t>
              </a:r>
            </a:p>
          </p:txBody>
        </p:sp>
      </p:grpSp>
      <p:graphicFrame>
        <p:nvGraphicFramePr>
          <p:cNvPr id="36" name="Table 35"/>
          <p:cNvGraphicFramePr>
            <a:graphicFrameLocks noGrp="1"/>
          </p:cNvGraphicFramePr>
          <p:nvPr>
            <p:extLst>
              <p:ext uri="{D42A27DB-BD31-4B8C-83A1-F6EECF244321}">
                <p14:modId xmlns:p14="http://schemas.microsoft.com/office/powerpoint/2010/main" val="2627698608"/>
              </p:ext>
            </p:extLst>
          </p:nvPr>
        </p:nvGraphicFramePr>
        <p:xfrm>
          <a:off x="1237416" y="4034581"/>
          <a:ext cx="5915025" cy="777180"/>
        </p:xfrm>
        <a:graphic>
          <a:graphicData uri="http://schemas.openxmlformats.org/drawingml/2006/table">
            <a:tbl>
              <a:tblPr firstRow="1" bandRow="1">
                <a:tableStyleId>{69012ECD-51FC-41F1-AA8D-1B2483CD663E}</a:tableStyleId>
              </a:tblPr>
              <a:tblGrid>
                <a:gridCol w="4092228">
                  <a:extLst>
                    <a:ext uri="{9D8B030D-6E8A-4147-A177-3AD203B41FA5}">
                      <a16:colId xmlns:a16="http://schemas.microsoft.com/office/drawing/2014/main" val="20000"/>
                    </a:ext>
                  </a:extLst>
                </a:gridCol>
                <a:gridCol w="918148">
                  <a:extLst>
                    <a:ext uri="{9D8B030D-6E8A-4147-A177-3AD203B41FA5}">
                      <a16:colId xmlns:a16="http://schemas.microsoft.com/office/drawing/2014/main" val="20001"/>
                    </a:ext>
                  </a:extLst>
                </a:gridCol>
                <a:gridCol w="904649">
                  <a:extLst>
                    <a:ext uri="{9D8B030D-6E8A-4147-A177-3AD203B41FA5}">
                      <a16:colId xmlns:a16="http://schemas.microsoft.com/office/drawing/2014/main" val="20002"/>
                    </a:ext>
                  </a:extLst>
                </a:gridCol>
              </a:tblGrid>
              <a:tr h="388590">
                <a:tc>
                  <a:txBody>
                    <a:bodyPr/>
                    <a:lstStyle/>
                    <a:p>
                      <a:r>
                        <a:rPr lang="en-US" sz="2100" dirty="0"/>
                        <a:t>Measure</a:t>
                      </a:r>
                      <a:r>
                        <a:rPr lang="en-US" sz="2100" baseline="0" dirty="0"/>
                        <a:t> of Safety</a:t>
                      </a:r>
                      <a:endParaRPr lang="en-US" sz="2100" dirty="0">
                        <a:latin typeface="Segoe UI" panose="020B0502040204020203" pitchFamily="34" charset="0"/>
                        <a:ea typeface="Segoe UI" panose="020B0502040204020203" pitchFamily="34" charset="0"/>
                        <a:cs typeface="Segoe UI" panose="020B0502040204020203" pitchFamily="34" charset="0"/>
                      </a:endParaRPr>
                    </a:p>
                  </a:txBody>
                  <a:tcPr marL="68579" marR="68579" marT="34275" marB="34275"/>
                </a:tc>
                <a:tc>
                  <a:txBody>
                    <a:bodyPr/>
                    <a:lstStyle/>
                    <a:p>
                      <a:pPr algn="ctr"/>
                      <a:r>
                        <a:rPr lang="en-US" sz="2100" dirty="0"/>
                        <a:t>Int.</a:t>
                      </a:r>
                      <a:r>
                        <a:rPr lang="en-US" sz="2100" baseline="0" dirty="0"/>
                        <a:t> </a:t>
                      </a:r>
                      <a:r>
                        <a:rPr lang="en-US" sz="2100" dirty="0"/>
                        <a:t>A</a:t>
                      </a:r>
                      <a:endParaRPr lang="en-US" sz="2100" dirty="0">
                        <a:latin typeface="Segoe UI" panose="020B0502040204020203" pitchFamily="34" charset="0"/>
                        <a:ea typeface="Segoe UI" panose="020B0502040204020203" pitchFamily="34" charset="0"/>
                        <a:cs typeface="Segoe UI" panose="020B0502040204020203" pitchFamily="34" charset="0"/>
                      </a:endParaRPr>
                    </a:p>
                  </a:txBody>
                  <a:tcPr marL="68579" marR="68579" marT="34275" marB="34275"/>
                </a:tc>
                <a:tc>
                  <a:txBody>
                    <a:bodyPr/>
                    <a:lstStyle/>
                    <a:p>
                      <a:pPr algn="ctr"/>
                      <a:r>
                        <a:rPr lang="en-US" sz="2100" dirty="0"/>
                        <a:t>Int. B</a:t>
                      </a:r>
                      <a:endParaRPr lang="en-US" sz="2100" dirty="0">
                        <a:latin typeface="Segoe UI" panose="020B0502040204020203" pitchFamily="34" charset="0"/>
                        <a:ea typeface="Segoe UI" panose="020B0502040204020203" pitchFamily="34" charset="0"/>
                        <a:cs typeface="Segoe UI" panose="020B0502040204020203" pitchFamily="34" charset="0"/>
                      </a:endParaRPr>
                    </a:p>
                  </a:txBody>
                  <a:tcPr marL="68579" marR="68579" marT="34275" marB="34275"/>
                </a:tc>
                <a:extLst>
                  <a:ext uri="{0D108BD9-81ED-4DB2-BD59-A6C34878D82A}">
                    <a16:rowId xmlns:a16="http://schemas.microsoft.com/office/drawing/2014/main" val="10000"/>
                  </a:ext>
                </a:extLst>
              </a:tr>
              <a:tr h="388590">
                <a:tc>
                  <a:txBody>
                    <a:bodyPr/>
                    <a:lstStyle/>
                    <a:p>
                      <a:r>
                        <a:rPr lang="en-US" sz="2100" dirty="0"/>
                        <a:t>Crash Frequency (crashes/year)</a:t>
                      </a:r>
                      <a:endParaRPr lang="en-US" sz="2100" dirty="0">
                        <a:latin typeface="Segoe UI" panose="020B0502040204020203" pitchFamily="34" charset="0"/>
                        <a:ea typeface="Segoe UI" panose="020B0502040204020203" pitchFamily="34" charset="0"/>
                        <a:cs typeface="Segoe UI" panose="020B0502040204020203" pitchFamily="34" charset="0"/>
                      </a:endParaRPr>
                    </a:p>
                  </a:txBody>
                  <a:tcPr marL="68579" marR="68579" marT="34275" marB="34275"/>
                </a:tc>
                <a:tc>
                  <a:txBody>
                    <a:bodyPr/>
                    <a:lstStyle/>
                    <a:p>
                      <a:pPr algn="ctr"/>
                      <a:r>
                        <a:rPr lang="en-US" sz="2100" dirty="0"/>
                        <a:t>10.1</a:t>
                      </a:r>
                      <a:endParaRPr lang="en-US" sz="2100" dirty="0">
                        <a:latin typeface="Segoe UI" panose="020B0502040204020203" pitchFamily="34" charset="0"/>
                        <a:ea typeface="Segoe UI" panose="020B0502040204020203" pitchFamily="34" charset="0"/>
                        <a:cs typeface="Segoe UI" panose="020B0502040204020203" pitchFamily="34" charset="0"/>
                      </a:endParaRPr>
                    </a:p>
                  </a:txBody>
                  <a:tcPr marL="68579" marR="68579" marT="34275" marB="34275"/>
                </a:tc>
                <a:tc>
                  <a:txBody>
                    <a:bodyPr/>
                    <a:lstStyle/>
                    <a:p>
                      <a:pPr algn="ctr"/>
                      <a:r>
                        <a:rPr lang="en-US" sz="2100" dirty="0"/>
                        <a:t>6.8</a:t>
                      </a:r>
                      <a:endParaRPr lang="en-US" sz="2100" dirty="0">
                        <a:latin typeface="Segoe UI" panose="020B0502040204020203" pitchFamily="34" charset="0"/>
                        <a:ea typeface="Segoe UI" panose="020B0502040204020203" pitchFamily="34" charset="0"/>
                        <a:cs typeface="Segoe UI" panose="020B0502040204020203" pitchFamily="34" charset="0"/>
                      </a:endParaRPr>
                    </a:p>
                  </a:txBody>
                  <a:tcPr marL="68579" marR="68579" marT="34275" marB="34275"/>
                </a:tc>
                <a:extLst>
                  <a:ext uri="{0D108BD9-81ED-4DB2-BD59-A6C34878D82A}">
                    <a16:rowId xmlns:a16="http://schemas.microsoft.com/office/drawing/2014/main" val="10001"/>
                  </a:ext>
                </a:extLst>
              </a:tr>
            </a:tbl>
          </a:graphicData>
        </a:graphic>
      </p:graphicFrame>
      <p:sp>
        <p:nvSpPr>
          <p:cNvPr id="5" name="Oval 4"/>
          <p:cNvSpPr/>
          <p:nvPr/>
        </p:nvSpPr>
        <p:spPr>
          <a:xfrm>
            <a:off x="5239056" y="3908821"/>
            <a:ext cx="1028700" cy="1028700"/>
          </a:xfrm>
          <a:prstGeom prst="ellipse">
            <a:avLst/>
          </a:prstGeom>
          <a:noFill/>
          <a:ln w="63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3" name="Slide Number Placeholder 3">
            <a:extLst>
              <a:ext uri="{FF2B5EF4-FFF2-40B4-BE49-F238E27FC236}">
                <a16:creationId xmlns:a16="http://schemas.microsoft.com/office/drawing/2014/main" id="{BEBC9FE3-2957-4EFF-881F-310ECD34B35E}"/>
              </a:ext>
            </a:extLst>
          </p:cNvPr>
          <p:cNvSpPr>
            <a:spLocks noGrp="1"/>
          </p:cNvSpPr>
          <p:nvPr>
            <p:ph type="sldNum" sz="quarter" idx="12"/>
          </p:nvPr>
        </p:nvSpPr>
        <p:spPr>
          <a:xfrm>
            <a:off x="8434096" y="3875970"/>
            <a:ext cx="626794" cy="297180"/>
          </a:xfrm>
        </p:spPr>
        <p:txBody>
          <a:bodyPr/>
          <a:lstStyle/>
          <a:p>
            <a:fld id="{588A7B10-5B59-5847-A2D4-DA6B67CC2B64}" type="slidenum">
              <a:rPr lang="en-US" smtClean="0"/>
              <a:t>17</a:t>
            </a:fld>
            <a:endParaRPr lang="en-US" dirty="0"/>
          </a:p>
        </p:txBody>
      </p:sp>
    </p:spTree>
    <p:extLst>
      <p:ext uri="{BB962C8B-B14F-4D97-AF65-F5344CB8AC3E}">
        <p14:creationId xmlns:p14="http://schemas.microsoft.com/office/powerpoint/2010/main" val="17126171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Title 1"/>
          <p:cNvSpPr>
            <a:spLocks noGrp="1"/>
          </p:cNvSpPr>
          <p:nvPr>
            <p:ph type="title"/>
          </p:nvPr>
        </p:nvSpPr>
        <p:spPr/>
        <p:txBody>
          <a:bodyPr>
            <a:noAutofit/>
          </a:bodyPr>
          <a:lstStyle/>
          <a:p>
            <a:r>
              <a:rPr lang="en-US" sz="4000" dirty="0"/>
              <a:t>Which site would you select based on </a:t>
            </a:r>
            <a:r>
              <a:rPr lang="en-US" sz="4000" u="sng" dirty="0"/>
              <a:t>crash rate</a:t>
            </a:r>
            <a:r>
              <a:rPr lang="en-US" sz="4000" dirty="0"/>
              <a:t>?</a:t>
            </a:r>
          </a:p>
        </p:txBody>
      </p:sp>
      <p:graphicFrame>
        <p:nvGraphicFramePr>
          <p:cNvPr id="36" name="Table 35"/>
          <p:cNvGraphicFramePr>
            <a:graphicFrameLocks noGrp="1"/>
          </p:cNvGraphicFramePr>
          <p:nvPr>
            <p:extLst>
              <p:ext uri="{D42A27DB-BD31-4B8C-83A1-F6EECF244321}">
                <p14:modId xmlns:p14="http://schemas.microsoft.com/office/powerpoint/2010/main" val="2065697788"/>
              </p:ext>
            </p:extLst>
          </p:nvPr>
        </p:nvGraphicFramePr>
        <p:xfrm>
          <a:off x="1014559" y="1716604"/>
          <a:ext cx="6172199" cy="2514480"/>
        </p:xfrm>
        <a:graphic>
          <a:graphicData uri="http://schemas.openxmlformats.org/drawingml/2006/table">
            <a:tbl>
              <a:tblPr firstRow="1" bandRow="1">
                <a:tableStyleId>{69012ECD-51FC-41F1-AA8D-1B2483CD663E}</a:tableStyleId>
              </a:tblPr>
              <a:tblGrid>
                <a:gridCol w="3839819">
                  <a:extLst>
                    <a:ext uri="{9D8B030D-6E8A-4147-A177-3AD203B41FA5}">
                      <a16:colId xmlns:a16="http://schemas.microsoft.com/office/drawing/2014/main" val="20000"/>
                    </a:ext>
                  </a:extLst>
                </a:gridCol>
                <a:gridCol w="1174827">
                  <a:extLst>
                    <a:ext uri="{9D8B030D-6E8A-4147-A177-3AD203B41FA5}">
                      <a16:colId xmlns:a16="http://schemas.microsoft.com/office/drawing/2014/main" val="20001"/>
                    </a:ext>
                  </a:extLst>
                </a:gridCol>
                <a:gridCol w="1157553">
                  <a:extLst>
                    <a:ext uri="{9D8B030D-6E8A-4147-A177-3AD203B41FA5}">
                      <a16:colId xmlns:a16="http://schemas.microsoft.com/office/drawing/2014/main" val="20002"/>
                    </a:ext>
                  </a:extLst>
                </a:gridCol>
              </a:tblGrid>
              <a:tr h="388590">
                <a:tc>
                  <a:txBody>
                    <a:bodyPr/>
                    <a:lstStyle/>
                    <a:p>
                      <a:r>
                        <a:rPr lang="en-US" sz="2100" dirty="0"/>
                        <a:t>Measure</a:t>
                      </a:r>
                      <a:r>
                        <a:rPr lang="en-US" sz="2100" baseline="0" dirty="0"/>
                        <a:t> of Safety</a:t>
                      </a:r>
                      <a:endParaRPr lang="en-US" sz="2100" dirty="0">
                        <a:latin typeface="Segoe UI" panose="020B0502040204020203" pitchFamily="34" charset="0"/>
                        <a:ea typeface="Segoe UI" panose="020B0502040204020203" pitchFamily="34" charset="0"/>
                        <a:cs typeface="Segoe UI" panose="020B0502040204020203" pitchFamily="34" charset="0"/>
                      </a:endParaRPr>
                    </a:p>
                  </a:txBody>
                  <a:tcPr marL="68579" marR="68579" marT="34275" marB="34275"/>
                </a:tc>
                <a:tc>
                  <a:txBody>
                    <a:bodyPr/>
                    <a:lstStyle/>
                    <a:p>
                      <a:pPr algn="ctr"/>
                      <a:r>
                        <a:rPr lang="en-US" sz="2100" dirty="0"/>
                        <a:t>Int.</a:t>
                      </a:r>
                      <a:r>
                        <a:rPr lang="en-US" sz="2100" baseline="0" dirty="0"/>
                        <a:t> </a:t>
                      </a:r>
                      <a:r>
                        <a:rPr lang="en-US" sz="2100" dirty="0"/>
                        <a:t>A</a:t>
                      </a:r>
                      <a:endParaRPr lang="en-US" sz="2100" dirty="0">
                        <a:latin typeface="Segoe UI" panose="020B0502040204020203" pitchFamily="34" charset="0"/>
                        <a:ea typeface="Segoe UI" panose="020B0502040204020203" pitchFamily="34" charset="0"/>
                        <a:cs typeface="Segoe UI" panose="020B0502040204020203" pitchFamily="34" charset="0"/>
                      </a:endParaRPr>
                    </a:p>
                  </a:txBody>
                  <a:tcPr marL="68579" marR="68579" marT="34275" marB="34275"/>
                </a:tc>
                <a:tc>
                  <a:txBody>
                    <a:bodyPr/>
                    <a:lstStyle/>
                    <a:p>
                      <a:pPr algn="ctr"/>
                      <a:r>
                        <a:rPr lang="en-US" sz="2100" dirty="0"/>
                        <a:t>Int. B</a:t>
                      </a:r>
                      <a:endParaRPr lang="en-US" sz="2100" dirty="0">
                        <a:latin typeface="Segoe UI" panose="020B0502040204020203" pitchFamily="34" charset="0"/>
                        <a:ea typeface="Segoe UI" panose="020B0502040204020203" pitchFamily="34" charset="0"/>
                        <a:cs typeface="Segoe UI" panose="020B0502040204020203" pitchFamily="34" charset="0"/>
                      </a:endParaRPr>
                    </a:p>
                  </a:txBody>
                  <a:tcPr marL="68579" marR="68579" marT="34275" marB="34275"/>
                </a:tc>
                <a:extLst>
                  <a:ext uri="{0D108BD9-81ED-4DB2-BD59-A6C34878D82A}">
                    <a16:rowId xmlns:a16="http://schemas.microsoft.com/office/drawing/2014/main" val="10000"/>
                  </a:ext>
                </a:extLst>
              </a:tr>
              <a:tr h="708630">
                <a:tc>
                  <a:txBody>
                    <a:bodyPr/>
                    <a:lstStyle/>
                    <a:p>
                      <a:r>
                        <a:rPr lang="en-US" sz="2100" dirty="0"/>
                        <a:t>Crash Frequency </a:t>
                      </a:r>
                    </a:p>
                    <a:p>
                      <a:r>
                        <a:rPr lang="en-US" sz="2100" dirty="0"/>
                        <a:t>(crashes/year)</a:t>
                      </a:r>
                      <a:endParaRPr lang="en-US" sz="2100" dirty="0">
                        <a:latin typeface="Segoe UI" panose="020B0502040204020203" pitchFamily="34" charset="0"/>
                        <a:ea typeface="Segoe UI" panose="020B0502040204020203" pitchFamily="34" charset="0"/>
                        <a:cs typeface="Segoe UI" panose="020B0502040204020203" pitchFamily="34" charset="0"/>
                      </a:endParaRPr>
                    </a:p>
                  </a:txBody>
                  <a:tcPr marL="68579" marR="68579" marT="34275" marB="34275"/>
                </a:tc>
                <a:tc>
                  <a:txBody>
                    <a:bodyPr/>
                    <a:lstStyle/>
                    <a:p>
                      <a:pPr algn="ctr"/>
                      <a:r>
                        <a:rPr lang="en-US" sz="2100" dirty="0"/>
                        <a:t>10.1</a:t>
                      </a:r>
                      <a:endParaRPr lang="en-US" sz="2100" dirty="0">
                        <a:latin typeface="Segoe UI" panose="020B0502040204020203" pitchFamily="34" charset="0"/>
                        <a:ea typeface="Segoe UI" panose="020B0502040204020203" pitchFamily="34" charset="0"/>
                        <a:cs typeface="Segoe UI" panose="020B0502040204020203" pitchFamily="34" charset="0"/>
                      </a:endParaRPr>
                    </a:p>
                  </a:txBody>
                  <a:tcPr marL="68579" marR="68579" marT="34275" marB="34275" anchor="ctr"/>
                </a:tc>
                <a:tc>
                  <a:txBody>
                    <a:bodyPr/>
                    <a:lstStyle/>
                    <a:p>
                      <a:pPr algn="ctr"/>
                      <a:r>
                        <a:rPr lang="en-US" sz="2100" dirty="0"/>
                        <a:t>6.8</a:t>
                      </a:r>
                      <a:endParaRPr lang="en-US" sz="2100" dirty="0">
                        <a:latin typeface="Segoe UI" panose="020B0502040204020203" pitchFamily="34" charset="0"/>
                        <a:ea typeface="Segoe UI" panose="020B0502040204020203" pitchFamily="34" charset="0"/>
                        <a:cs typeface="Segoe UI" panose="020B0502040204020203" pitchFamily="34" charset="0"/>
                      </a:endParaRPr>
                    </a:p>
                  </a:txBody>
                  <a:tcPr marL="68579" marR="68579" marT="34275" marB="34275" anchor="ctr"/>
                </a:tc>
                <a:extLst>
                  <a:ext uri="{0D108BD9-81ED-4DB2-BD59-A6C34878D82A}">
                    <a16:rowId xmlns:a16="http://schemas.microsoft.com/office/drawing/2014/main" val="10001"/>
                  </a:ext>
                </a:extLst>
              </a:tr>
              <a:tr h="708630">
                <a:tc>
                  <a:txBody>
                    <a:bodyPr/>
                    <a:lstStyle/>
                    <a:p>
                      <a:pPr marL="0" algn="l" defTabSz="914400" rtl="0" eaLnBrk="1" latinLnBrk="0" hangingPunct="1"/>
                      <a:r>
                        <a:rPr lang="en-US" sz="2100" kern="1200" dirty="0"/>
                        <a:t>Total Entering Volume </a:t>
                      </a:r>
                    </a:p>
                    <a:p>
                      <a:pPr marL="0" algn="l" defTabSz="914400" rtl="0" eaLnBrk="1" latinLnBrk="0" hangingPunct="1"/>
                      <a:r>
                        <a:rPr lang="en-US" sz="2100" kern="1200" dirty="0"/>
                        <a:t>(vehicles/day)</a:t>
                      </a:r>
                      <a:endParaRPr lang="en-US" sz="2100" kern="1200" dirty="0">
                        <a:solidFill>
                          <a:schemeClr val="tx1"/>
                        </a:solidFill>
                        <a:latin typeface="+mn-lt"/>
                        <a:ea typeface="+mn-ea"/>
                        <a:cs typeface="+mn-cs"/>
                      </a:endParaRPr>
                    </a:p>
                  </a:txBody>
                  <a:tcPr marL="68579" marR="68579" marT="34275" marB="34275"/>
                </a:tc>
                <a:tc>
                  <a:txBody>
                    <a:bodyPr/>
                    <a:lstStyle/>
                    <a:p>
                      <a:pPr marL="0" algn="ctr" defTabSz="914400" rtl="0" eaLnBrk="1" latinLnBrk="0" hangingPunct="1"/>
                      <a:r>
                        <a:rPr lang="en-US" sz="2100" kern="1200" dirty="0"/>
                        <a:t>10,000</a:t>
                      </a:r>
                      <a:endParaRPr lang="en-US" sz="2100" kern="1200" dirty="0">
                        <a:solidFill>
                          <a:schemeClr val="tx1"/>
                        </a:solidFill>
                        <a:latin typeface="+mn-lt"/>
                        <a:ea typeface="+mn-ea"/>
                        <a:cs typeface="+mn-cs"/>
                      </a:endParaRPr>
                    </a:p>
                  </a:txBody>
                  <a:tcPr marL="68579" marR="68579" marT="34275" marB="34275" anchor="ctr"/>
                </a:tc>
                <a:tc>
                  <a:txBody>
                    <a:bodyPr/>
                    <a:lstStyle/>
                    <a:p>
                      <a:pPr marL="0" algn="ctr" defTabSz="914400" rtl="0" eaLnBrk="1" latinLnBrk="0" hangingPunct="1"/>
                      <a:r>
                        <a:rPr lang="en-US" sz="2100" kern="1200" dirty="0"/>
                        <a:t>2,500</a:t>
                      </a:r>
                      <a:endParaRPr lang="en-US" sz="2100" kern="1200" dirty="0">
                        <a:solidFill>
                          <a:schemeClr val="tx1"/>
                        </a:solidFill>
                        <a:latin typeface="+mn-lt"/>
                        <a:ea typeface="+mn-ea"/>
                        <a:cs typeface="+mn-cs"/>
                      </a:endParaRPr>
                    </a:p>
                  </a:txBody>
                  <a:tcPr marL="68579" marR="68579" marT="34275" marB="34275" anchor="ctr"/>
                </a:tc>
                <a:extLst>
                  <a:ext uri="{0D108BD9-81ED-4DB2-BD59-A6C34878D82A}">
                    <a16:rowId xmlns:a16="http://schemas.microsoft.com/office/drawing/2014/main" val="10002"/>
                  </a:ext>
                </a:extLst>
              </a:tr>
              <a:tr h="708630">
                <a:tc>
                  <a:txBody>
                    <a:bodyPr/>
                    <a:lstStyle/>
                    <a:p>
                      <a:pPr marL="0" algn="l" defTabSz="914400" rtl="0" eaLnBrk="1" latinLnBrk="0" hangingPunct="1"/>
                      <a:r>
                        <a:rPr lang="en-US" sz="2100" kern="1200" dirty="0"/>
                        <a:t>Crash Rate </a:t>
                      </a:r>
                    </a:p>
                    <a:p>
                      <a:pPr marL="0" algn="l" defTabSz="914400" rtl="0" eaLnBrk="1" latinLnBrk="0" hangingPunct="1"/>
                      <a:r>
                        <a:rPr lang="en-US" sz="2100" kern="1200" dirty="0"/>
                        <a:t>(crashes/million-vehicles)</a:t>
                      </a:r>
                      <a:endParaRPr lang="en-US" sz="2100" kern="1200" dirty="0">
                        <a:solidFill>
                          <a:schemeClr val="tx1"/>
                        </a:solidFill>
                        <a:latin typeface="+mn-lt"/>
                        <a:ea typeface="+mn-ea"/>
                        <a:cs typeface="+mn-cs"/>
                      </a:endParaRPr>
                    </a:p>
                  </a:txBody>
                  <a:tcPr marL="68579" marR="68579" marT="34275" marB="34275"/>
                </a:tc>
                <a:tc>
                  <a:txBody>
                    <a:bodyPr/>
                    <a:lstStyle/>
                    <a:p>
                      <a:pPr marL="0" algn="ctr" defTabSz="914400" rtl="0" eaLnBrk="1" latinLnBrk="0" hangingPunct="1"/>
                      <a:r>
                        <a:rPr lang="en-US" sz="2100" kern="1200" dirty="0"/>
                        <a:t>2.8</a:t>
                      </a:r>
                      <a:endParaRPr lang="en-US" sz="2100" kern="1200" dirty="0">
                        <a:solidFill>
                          <a:schemeClr val="tx1"/>
                        </a:solidFill>
                        <a:latin typeface="+mn-lt"/>
                        <a:ea typeface="+mn-ea"/>
                        <a:cs typeface="+mn-cs"/>
                      </a:endParaRPr>
                    </a:p>
                  </a:txBody>
                  <a:tcPr marL="68579" marR="68579" marT="34275" marB="34275" anchor="ctr"/>
                </a:tc>
                <a:tc>
                  <a:txBody>
                    <a:bodyPr/>
                    <a:lstStyle/>
                    <a:p>
                      <a:pPr marL="0" algn="ctr" defTabSz="914400" rtl="0" eaLnBrk="1" latinLnBrk="0" hangingPunct="1"/>
                      <a:r>
                        <a:rPr lang="en-US" sz="2100" kern="1200" dirty="0"/>
                        <a:t>7.5</a:t>
                      </a:r>
                      <a:endParaRPr lang="en-US" sz="2100" kern="1200" dirty="0">
                        <a:solidFill>
                          <a:schemeClr val="tx1"/>
                        </a:solidFill>
                        <a:latin typeface="+mn-lt"/>
                        <a:ea typeface="+mn-ea"/>
                        <a:cs typeface="+mn-cs"/>
                      </a:endParaRPr>
                    </a:p>
                  </a:txBody>
                  <a:tcPr marL="68579" marR="68579" marT="34275" marB="34275" anchor="ctr"/>
                </a:tc>
                <a:extLst>
                  <a:ext uri="{0D108BD9-81ED-4DB2-BD59-A6C34878D82A}">
                    <a16:rowId xmlns:a16="http://schemas.microsoft.com/office/drawing/2014/main" val="10003"/>
                  </a:ext>
                </a:extLst>
              </a:tr>
            </a:tbl>
          </a:graphicData>
        </a:graphic>
      </p:graphicFrame>
      <p:sp>
        <p:nvSpPr>
          <p:cNvPr id="5" name="Oval 4"/>
          <p:cNvSpPr/>
          <p:nvPr/>
        </p:nvSpPr>
        <p:spPr>
          <a:xfrm>
            <a:off x="6084333" y="3352385"/>
            <a:ext cx="1028700" cy="1028700"/>
          </a:xfrm>
          <a:prstGeom prst="ellipse">
            <a:avLst/>
          </a:prstGeom>
          <a:noFill/>
          <a:ln w="63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 name="Oval 5"/>
          <p:cNvSpPr/>
          <p:nvPr/>
        </p:nvSpPr>
        <p:spPr>
          <a:xfrm>
            <a:off x="4929903" y="1945144"/>
            <a:ext cx="1028700" cy="1028700"/>
          </a:xfrm>
          <a:prstGeom prst="ellipse">
            <a:avLst/>
          </a:prstGeom>
          <a:noFill/>
          <a:ln w="635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Left Brace 1"/>
          <p:cNvSpPr/>
          <p:nvPr/>
        </p:nvSpPr>
        <p:spPr>
          <a:xfrm>
            <a:off x="4567003" y="2161071"/>
            <a:ext cx="384048" cy="1241298"/>
          </a:xfrm>
          <a:prstGeom prst="leftBrace">
            <a:avLst/>
          </a:prstGeom>
          <a:ln w="57150"/>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350"/>
          </a:p>
        </p:txBody>
      </p:sp>
      <p:cxnSp>
        <p:nvCxnSpPr>
          <p:cNvPr id="4" name="Elbow Connector 3"/>
          <p:cNvCxnSpPr/>
          <p:nvPr/>
        </p:nvCxnSpPr>
        <p:spPr>
          <a:xfrm>
            <a:off x="4579860" y="2781720"/>
            <a:ext cx="617220" cy="1097280"/>
          </a:xfrm>
          <a:prstGeom prst="bentConnector3">
            <a:avLst>
              <a:gd name="adj1" fmla="val -30645"/>
            </a:avLst>
          </a:prstGeom>
          <a:ln w="57150">
            <a:tailEnd type="triangle"/>
          </a:ln>
        </p:spPr>
        <p:style>
          <a:lnRef idx="2">
            <a:schemeClr val="accent1"/>
          </a:lnRef>
          <a:fillRef idx="0">
            <a:schemeClr val="accent1"/>
          </a:fillRef>
          <a:effectRef idx="1">
            <a:schemeClr val="accent1"/>
          </a:effectRef>
          <a:fontRef idx="minor">
            <a:schemeClr val="tx1"/>
          </a:fontRef>
        </p:style>
      </p:cxnSp>
      <p:sp>
        <p:nvSpPr>
          <p:cNvPr id="8" name="Slide Number Placeholder 3">
            <a:extLst>
              <a:ext uri="{FF2B5EF4-FFF2-40B4-BE49-F238E27FC236}">
                <a16:creationId xmlns:a16="http://schemas.microsoft.com/office/drawing/2014/main" id="{3ACC08BE-07EF-4981-9D95-5AA073CAFE92}"/>
              </a:ext>
            </a:extLst>
          </p:cNvPr>
          <p:cNvSpPr>
            <a:spLocks noGrp="1"/>
          </p:cNvSpPr>
          <p:nvPr>
            <p:ph type="sldNum" sz="quarter" idx="12"/>
          </p:nvPr>
        </p:nvSpPr>
        <p:spPr>
          <a:xfrm>
            <a:off x="8434096" y="3875970"/>
            <a:ext cx="626794" cy="297180"/>
          </a:xfrm>
        </p:spPr>
        <p:txBody>
          <a:bodyPr/>
          <a:lstStyle/>
          <a:p>
            <a:fld id="{588A7B10-5B59-5847-A2D4-DA6B67CC2B64}" type="slidenum">
              <a:rPr lang="en-US" smtClean="0"/>
              <a:t>18</a:t>
            </a:fld>
            <a:endParaRPr lang="en-US" dirty="0"/>
          </a:p>
        </p:txBody>
      </p:sp>
    </p:spTree>
    <p:extLst>
      <p:ext uri="{BB962C8B-B14F-4D97-AF65-F5344CB8AC3E}">
        <p14:creationId xmlns:p14="http://schemas.microsoft.com/office/powerpoint/2010/main" val="7954137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Quantifying Safety Performance</a:t>
            </a:r>
          </a:p>
        </p:txBody>
      </p:sp>
      <p:sp>
        <p:nvSpPr>
          <p:cNvPr id="3" name="Content Placeholder 2"/>
          <p:cNvSpPr>
            <a:spLocks noGrp="1"/>
          </p:cNvSpPr>
          <p:nvPr>
            <p:ph idx="1"/>
          </p:nvPr>
        </p:nvSpPr>
        <p:spPr/>
        <p:txBody>
          <a:bodyPr>
            <a:normAutofit/>
          </a:bodyPr>
          <a:lstStyle/>
          <a:p>
            <a:r>
              <a:rPr lang="en-US" dirty="0"/>
              <a:t>Crash rates (crashes per unit exposure)</a:t>
            </a:r>
          </a:p>
          <a:p>
            <a:pPr lvl="1"/>
            <a:r>
              <a:rPr lang="en-US" dirty="0"/>
              <a:t>Assumes crashes and exposure are linearly related</a:t>
            </a:r>
          </a:p>
          <a:p>
            <a:r>
              <a:rPr lang="en-US" dirty="0"/>
              <a:t>Relationship is often non-linear</a:t>
            </a:r>
          </a:p>
          <a:p>
            <a:pPr lvl="1"/>
            <a:endParaRPr lang="en-US" dirty="0"/>
          </a:p>
        </p:txBody>
      </p:sp>
      <p:sp>
        <p:nvSpPr>
          <p:cNvPr id="4" name="Slide Number Placeholder 3"/>
          <p:cNvSpPr>
            <a:spLocks noGrp="1"/>
          </p:cNvSpPr>
          <p:nvPr>
            <p:ph type="sldNum" sz="quarter" idx="12"/>
          </p:nvPr>
        </p:nvSpPr>
        <p:spPr/>
        <p:txBody>
          <a:bodyPr/>
          <a:lstStyle/>
          <a:p>
            <a:fld id="{588A7B10-5B59-5847-A2D4-DA6B67CC2B64}" type="slidenum">
              <a:rPr lang="en-US" smtClean="0"/>
              <a:t>19</a:t>
            </a:fld>
            <a:endParaRPr lang="en-US"/>
          </a:p>
        </p:txBody>
      </p:sp>
      <p:pic>
        <p:nvPicPr>
          <p:cNvPr id="5" name="Picture 4" descr="Graph which shows a linear trend and nonlinear trend for the relationship between traffic volume and predicted crash frequency ">
            <a:extLst>
              <a:ext uri="{FF2B5EF4-FFF2-40B4-BE49-F238E27FC236}">
                <a16:creationId xmlns:a16="http://schemas.microsoft.com/office/drawing/2014/main" id="{BEDD3206-9809-4C4C-BDFA-501516D2C40A}"/>
              </a:ext>
            </a:extLst>
          </p:cNvPr>
          <p:cNvPicPr>
            <a:picLocks noChangeAspect="1"/>
          </p:cNvPicPr>
          <p:nvPr/>
        </p:nvPicPr>
        <p:blipFill>
          <a:blip r:embed="rId3"/>
          <a:stretch>
            <a:fillRect/>
          </a:stretch>
        </p:blipFill>
        <p:spPr>
          <a:xfrm>
            <a:off x="3929886" y="2571750"/>
            <a:ext cx="4049622" cy="2494568"/>
          </a:xfrm>
          <a:prstGeom prst="rect">
            <a:avLst/>
          </a:prstGeom>
        </p:spPr>
      </p:pic>
      <p:sp>
        <p:nvSpPr>
          <p:cNvPr id="6" name="Rectangle 5">
            <a:extLst>
              <a:ext uri="{FF2B5EF4-FFF2-40B4-BE49-F238E27FC236}">
                <a16:creationId xmlns:a16="http://schemas.microsoft.com/office/drawing/2014/main" id="{3385953E-6D13-4618-8F55-6756493C7866}"/>
              </a:ext>
            </a:extLst>
          </p:cNvPr>
          <p:cNvSpPr/>
          <p:nvPr/>
        </p:nvSpPr>
        <p:spPr>
          <a:xfrm>
            <a:off x="359509" y="2696066"/>
            <a:ext cx="3392360" cy="1938992"/>
          </a:xfrm>
          <a:prstGeom prst="rect">
            <a:avLst/>
          </a:prstGeom>
        </p:spPr>
        <p:txBody>
          <a:bodyPr wrap="square">
            <a:spAutoFit/>
          </a:bodyPr>
          <a:lstStyle/>
          <a:p>
            <a:r>
              <a:rPr lang="en-US" sz="2000" i="1" dirty="0"/>
              <a:t>“Empirical evidence shows that the relationship between expected accident frequency and traffic flow is usually not a linear one.”</a:t>
            </a:r>
          </a:p>
          <a:p>
            <a:pPr algn="r"/>
            <a:r>
              <a:rPr lang="en-US" sz="1600" i="1" dirty="0"/>
              <a:t>-- Hauer (1997)</a:t>
            </a:r>
          </a:p>
        </p:txBody>
      </p:sp>
    </p:spTree>
    <p:extLst>
      <p:ext uri="{BB962C8B-B14F-4D97-AF65-F5344CB8AC3E}">
        <p14:creationId xmlns:p14="http://schemas.microsoft.com/office/powerpoint/2010/main" val="15314765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5E54C-B384-49B9-A22B-AD5AA0346E64}"/>
              </a:ext>
            </a:extLst>
          </p:cNvPr>
          <p:cNvSpPr>
            <a:spLocks noGrp="1"/>
          </p:cNvSpPr>
          <p:nvPr>
            <p:ph type="title"/>
          </p:nvPr>
        </p:nvSpPr>
        <p:spPr/>
        <p:txBody>
          <a:bodyPr/>
          <a:lstStyle/>
          <a:p>
            <a:r>
              <a:rPr lang="en-US" dirty="0"/>
              <a:t>Module Outline</a:t>
            </a:r>
          </a:p>
        </p:txBody>
      </p:sp>
      <p:sp>
        <p:nvSpPr>
          <p:cNvPr id="3" name="Content Placeholder 2">
            <a:extLst>
              <a:ext uri="{FF2B5EF4-FFF2-40B4-BE49-F238E27FC236}">
                <a16:creationId xmlns:a16="http://schemas.microsoft.com/office/drawing/2014/main" id="{67BBDB84-153A-4138-8EC9-15DD339D07FF}"/>
              </a:ext>
            </a:extLst>
          </p:cNvPr>
          <p:cNvSpPr>
            <a:spLocks noGrp="1"/>
          </p:cNvSpPr>
          <p:nvPr>
            <p:ph idx="1"/>
          </p:nvPr>
        </p:nvSpPr>
        <p:spPr/>
        <p:txBody>
          <a:bodyPr/>
          <a:lstStyle/>
          <a:p>
            <a:pPr lvl="0"/>
            <a:r>
              <a:rPr lang="en-US" dirty="0"/>
              <a:t>Defining and measuring safety</a:t>
            </a:r>
          </a:p>
          <a:p>
            <a:pPr lvl="0"/>
            <a:r>
              <a:rPr lang="en-US" dirty="0"/>
              <a:t>Safety analysis fundamentals</a:t>
            </a:r>
          </a:p>
          <a:p>
            <a:pPr lvl="0"/>
            <a:r>
              <a:rPr lang="en-US" dirty="0"/>
              <a:t>Roadway safety management process</a:t>
            </a:r>
          </a:p>
          <a:p>
            <a:pPr lvl="0"/>
            <a:r>
              <a:rPr lang="en-US" dirty="0"/>
              <a:t>Safety effectiveness evaluation </a:t>
            </a:r>
          </a:p>
          <a:p>
            <a:pPr lvl="0"/>
            <a:endParaRPr lang="en-US" dirty="0"/>
          </a:p>
        </p:txBody>
      </p:sp>
      <p:sp>
        <p:nvSpPr>
          <p:cNvPr id="4" name="Slide Number Placeholder 3">
            <a:extLst>
              <a:ext uri="{FF2B5EF4-FFF2-40B4-BE49-F238E27FC236}">
                <a16:creationId xmlns:a16="http://schemas.microsoft.com/office/drawing/2014/main" id="{4A156786-2491-4483-A97B-D955966BE77A}"/>
              </a:ext>
            </a:extLst>
          </p:cNvPr>
          <p:cNvSpPr>
            <a:spLocks noGrp="1"/>
          </p:cNvSpPr>
          <p:nvPr>
            <p:ph type="sldNum" sz="quarter" idx="12"/>
          </p:nvPr>
        </p:nvSpPr>
        <p:spPr/>
        <p:txBody>
          <a:bodyPr/>
          <a:lstStyle/>
          <a:p>
            <a:fld id="{588A7B10-5B59-5847-A2D4-DA6B67CC2B64}" type="slidenum">
              <a:rPr lang="en-US" smtClean="0"/>
              <a:t>2</a:t>
            </a:fld>
            <a:endParaRPr lang="en-US"/>
          </a:p>
        </p:txBody>
      </p:sp>
    </p:spTree>
    <p:extLst>
      <p:ext uri="{BB962C8B-B14F-4D97-AF65-F5344CB8AC3E}">
        <p14:creationId xmlns:p14="http://schemas.microsoft.com/office/powerpoint/2010/main" val="32003634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Quantifying Safety Performance</a:t>
            </a:r>
          </a:p>
        </p:txBody>
      </p:sp>
      <p:sp>
        <p:nvSpPr>
          <p:cNvPr id="3" name="Content Placeholder 2"/>
          <p:cNvSpPr>
            <a:spLocks noGrp="1"/>
          </p:cNvSpPr>
          <p:nvPr>
            <p:ph idx="1"/>
          </p:nvPr>
        </p:nvSpPr>
        <p:spPr>
          <a:xfrm>
            <a:off x="359508" y="1200150"/>
            <a:ext cx="7620000" cy="3600450"/>
          </a:xfrm>
        </p:spPr>
        <p:txBody>
          <a:bodyPr/>
          <a:lstStyle/>
          <a:p>
            <a:r>
              <a:rPr lang="en-US" dirty="0"/>
              <a:t>Safety performance functions (SPFs)</a:t>
            </a:r>
          </a:p>
          <a:p>
            <a:pPr lvl="1"/>
            <a:r>
              <a:rPr lang="en-US" dirty="0"/>
              <a:t>Mathematical equations that relate crashes to exposure </a:t>
            </a:r>
          </a:p>
          <a:p>
            <a:pPr lvl="1"/>
            <a:r>
              <a:rPr lang="en-US" dirty="0"/>
              <a:t>Account for non-linear relationship</a:t>
            </a:r>
          </a:p>
          <a:p>
            <a:pPr marL="114300" indent="0">
              <a:buNone/>
            </a:pPr>
            <a:endParaRPr lang="en-US" dirty="0"/>
          </a:p>
          <a:p>
            <a:pPr marL="114300" indent="0" algn="ctr">
              <a:buNone/>
            </a:pPr>
            <a:r>
              <a:rPr lang="en-US" sz="2400" i="1" dirty="0"/>
              <a:t>Example SPF:</a:t>
            </a:r>
          </a:p>
          <a:p>
            <a:pPr marL="114300" indent="0" algn="ctr">
              <a:buNone/>
            </a:pPr>
            <a:r>
              <a:rPr lang="en-US" sz="2800" i="1" dirty="0"/>
              <a:t>Total Crashes = exp</a:t>
            </a:r>
            <a:r>
              <a:rPr lang="en-US" sz="2800" i="1" baseline="30000" dirty="0"/>
              <a:t>-3.63</a:t>
            </a:r>
            <a:r>
              <a:rPr lang="en-US" sz="2800" i="1" dirty="0"/>
              <a:t> * Length * AADT</a:t>
            </a:r>
            <a:r>
              <a:rPr lang="en-US" sz="2800" i="1" baseline="30000" dirty="0"/>
              <a:t>0.53</a:t>
            </a:r>
            <a:endParaRPr lang="en-US" sz="2800" i="1" dirty="0"/>
          </a:p>
          <a:p>
            <a:endParaRPr lang="en-US" dirty="0"/>
          </a:p>
        </p:txBody>
      </p:sp>
      <p:sp>
        <p:nvSpPr>
          <p:cNvPr id="4" name="Slide Number Placeholder 3"/>
          <p:cNvSpPr>
            <a:spLocks noGrp="1"/>
          </p:cNvSpPr>
          <p:nvPr>
            <p:ph type="sldNum" sz="quarter" idx="12"/>
          </p:nvPr>
        </p:nvSpPr>
        <p:spPr/>
        <p:txBody>
          <a:bodyPr/>
          <a:lstStyle/>
          <a:p>
            <a:fld id="{588A7B10-5B59-5847-A2D4-DA6B67CC2B64}" type="slidenum">
              <a:rPr lang="en-US" smtClean="0"/>
              <a:t>20</a:t>
            </a:fld>
            <a:endParaRPr lang="en-US"/>
          </a:p>
        </p:txBody>
      </p:sp>
    </p:spTree>
    <p:extLst>
      <p:ext uri="{BB962C8B-B14F-4D97-AF65-F5344CB8AC3E}">
        <p14:creationId xmlns:p14="http://schemas.microsoft.com/office/powerpoint/2010/main" val="4044629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9100" y="223578"/>
            <a:ext cx="7620000" cy="857250"/>
          </a:xfrm>
        </p:spPr>
        <p:txBody>
          <a:bodyPr/>
          <a:lstStyle/>
          <a:p>
            <a:r>
              <a:rPr lang="en-US" sz="4000" dirty="0"/>
              <a:t>Relationship Between Crashes and Exposure (Example 1 of SPF)</a:t>
            </a:r>
          </a:p>
        </p:txBody>
      </p:sp>
      <p:sp>
        <p:nvSpPr>
          <p:cNvPr id="3" name="Slide Number Placeholder 2"/>
          <p:cNvSpPr>
            <a:spLocks noGrp="1"/>
          </p:cNvSpPr>
          <p:nvPr>
            <p:ph type="sldNum" sz="quarter" idx="12"/>
          </p:nvPr>
        </p:nvSpPr>
        <p:spPr/>
        <p:txBody>
          <a:bodyPr/>
          <a:lstStyle/>
          <a:p>
            <a:fld id="{588A7B10-5B59-5847-A2D4-DA6B67CC2B64}" type="slidenum">
              <a:rPr lang="en-US" smtClean="0"/>
              <a:t>21</a:t>
            </a:fld>
            <a:endParaRPr lang="en-US"/>
          </a:p>
        </p:txBody>
      </p:sp>
      <p:sp>
        <p:nvSpPr>
          <p:cNvPr id="6" name="TextBox 5">
            <a:extLst>
              <a:ext uri="{FF2B5EF4-FFF2-40B4-BE49-F238E27FC236}">
                <a16:creationId xmlns:a16="http://schemas.microsoft.com/office/drawing/2014/main" id="{1D69C8BF-AE02-43F1-81D7-FB3CD893ED3B}"/>
              </a:ext>
            </a:extLst>
          </p:cNvPr>
          <p:cNvSpPr txBox="1"/>
          <p:nvPr/>
        </p:nvSpPr>
        <p:spPr>
          <a:xfrm rot="16200000">
            <a:off x="-615434" y="2779514"/>
            <a:ext cx="2819400" cy="369332"/>
          </a:xfrm>
          <a:prstGeom prst="rect">
            <a:avLst/>
          </a:prstGeom>
          <a:noFill/>
        </p:spPr>
        <p:txBody>
          <a:bodyPr wrap="square" rtlCol="0">
            <a:spAutoFit/>
          </a:bodyPr>
          <a:lstStyle/>
          <a:p>
            <a:r>
              <a:rPr lang="en-US" dirty="0">
                <a:solidFill>
                  <a:schemeClr val="bg1"/>
                </a:solidFill>
              </a:rPr>
              <a:t>Crashes per Unit Time</a:t>
            </a:r>
          </a:p>
        </p:txBody>
      </p:sp>
      <p:sp>
        <p:nvSpPr>
          <p:cNvPr id="7" name="Freeform 6">
            <a:extLst>
              <a:ext uri="{FF2B5EF4-FFF2-40B4-BE49-F238E27FC236}">
                <a16:creationId xmlns:a16="http://schemas.microsoft.com/office/drawing/2014/main" id="{F1F606CF-8A65-456B-8C29-792FDE7B7AB2}"/>
              </a:ext>
            </a:extLst>
          </p:cNvPr>
          <p:cNvSpPr/>
          <p:nvPr/>
        </p:nvSpPr>
        <p:spPr>
          <a:xfrm>
            <a:off x="1226127" y="1849582"/>
            <a:ext cx="5902037" cy="3470563"/>
          </a:xfrm>
          <a:custGeom>
            <a:avLst/>
            <a:gdLst>
              <a:gd name="connsiteX0" fmla="*/ 0 w 5902037"/>
              <a:gd name="connsiteY0" fmla="*/ 3470563 h 3470563"/>
              <a:gd name="connsiteX1" fmla="*/ 1849582 w 5902037"/>
              <a:gd name="connsiteY1" fmla="*/ 727363 h 3470563"/>
              <a:gd name="connsiteX2" fmla="*/ 5902037 w 5902037"/>
              <a:gd name="connsiteY2" fmla="*/ 0 h 3470563"/>
              <a:gd name="connsiteX3" fmla="*/ 5902037 w 5902037"/>
              <a:gd name="connsiteY3" fmla="*/ 0 h 3470563"/>
            </a:gdLst>
            <a:ahLst/>
            <a:cxnLst>
              <a:cxn ang="0">
                <a:pos x="connsiteX0" y="connsiteY0"/>
              </a:cxn>
              <a:cxn ang="0">
                <a:pos x="connsiteX1" y="connsiteY1"/>
              </a:cxn>
              <a:cxn ang="0">
                <a:pos x="connsiteX2" y="connsiteY2"/>
              </a:cxn>
              <a:cxn ang="0">
                <a:pos x="connsiteX3" y="connsiteY3"/>
              </a:cxn>
            </a:cxnLst>
            <a:rect l="l" t="t" r="r" b="b"/>
            <a:pathLst>
              <a:path w="5902037" h="3470563">
                <a:moveTo>
                  <a:pt x="0" y="3470563"/>
                </a:moveTo>
                <a:cubicBezTo>
                  <a:pt x="432954" y="2388176"/>
                  <a:pt x="865909" y="1305790"/>
                  <a:pt x="1849582" y="727363"/>
                </a:cubicBezTo>
                <a:cubicBezTo>
                  <a:pt x="2833255" y="148936"/>
                  <a:pt x="5902037" y="0"/>
                  <a:pt x="5902037" y="0"/>
                </a:cubicBezTo>
                <a:lnTo>
                  <a:pt x="5902037" y="0"/>
                </a:lnTo>
              </a:path>
            </a:pathLst>
          </a:custGeom>
          <a:noFill/>
          <a:ln>
            <a:solidFill>
              <a:schemeClr val="bg1"/>
            </a:solidFill>
          </a:ln>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a:ln>
                <a:noFill/>
              </a:ln>
              <a:solidFill>
                <a:srgbClr val="000000"/>
              </a:solidFill>
              <a:effectLst/>
              <a:latin typeface="Arial" charset="0"/>
            </a:endParaRPr>
          </a:p>
        </p:txBody>
      </p:sp>
      <p:pic>
        <p:nvPicPr>
          <p:cNvPr id="13" name="Picture 12" descr="Graph. Hypothetical example of a safety performance function. The horizontal axis shows exposure and the vertical axis shows the number of crashes. The relationship is nonlinear with a gradual upward curve. ">
            <a:extLst>
              <a:ext uri="{FF2B5EF4-FFF2-40B4-BE49-F238E27FC236}">
                <a16:creationId xmlns:a16="http://schemas.microsoft.com/office/drawing/2014/main" id="{2D303E4A-A7E4-4F1C-9CDB-2BC03A72EA56}"/>
              </a:ext>
            </a:extLst>
          </p:cNvPr>
          <p:cNvPicPr>
            <a:picLocks noChangeAspect="1"/>
          </p:cNvPicPr>
          <p:nvPr/>
        </p:nvPicPr>
        <p:blipFill>
          <a:blip r:embed="rId3"/>
          <a:stretch>
            <a:fillRect/>
          </a:stretch>
        </p:blipFill>
        <p:spPr>
          <a:xfrm>
            <a:off x="400610" y="1363572"/>
            <a:ext cx="7424178" cy="3173694"/>
          </a:xfrm>
          <a:prstGeom prst="rect">
            <a:avLst/>
          </a:prstGeom>
          <a:effectLst>
            <a:softEdge rad="63500"/>
          </a:effectLst>
        </p:spPr>
      </p:pic>
      <p:sp>
        <p:nvSpPr>
          <p:cNvPr id="14" name="TextBox 13">
            <a:extLst>
              <a:ext uri="{FF2B5EF4-FFF2-40B4-BE49-F238E27FC236}">
                <a16:creationId xmlns:a16="http://schemas.microsoft.com/office/drawing/2014/main" id="{CA5C9916-78C6-4EA9-A6F4-C2D4913AD6D2}"/>
              </a:ext>
            </a:extLst>
          </p:cNvPr>
          <p:cNvSpPr txBox="1"/>
          <p:nvPr/>
        </p:nvSpPr>
        <p:spPr>
          <a:xfrm>
            <a:off x="4689476" y="4627321"/>
            <a:ext cx="3135312" cy="261610"/>
          </a:xfrm>
          <a:prstGeom prst="rect">
            <a:avLst/>
          </a:prstGeom>
          <a:noFill/>
        </p:spPr>
        <p:txBody>
          <a:bodyPr wrap="square" rtlCol="0">
            <a:spAutoFit/>
          </a:bodyPr>
          <a:lstStyle/>
          <a:p>
            <a:pPr algn="r"/>
            <a:r>
              <a:rPr lang="en-US" sz="1050" i="1" dirty="0"/>
              <a:t>FHWA</a:t>
            </a:r>
          </a:p>
        </p:txBody>
      </p:sp>
    </p:spTree>
    <p:extLst>
      <p:ext uri="{BB962C8B-B14F-4D97-AF65-F5344CB8AC3E}">
        <p14:creationId xmlns:p14="http://schemas.microsoft.com/office/powerpoint/2010/main" val="25292728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Relationship Between Crashes and Exposure (Example 2 of SPF)</a:t>
            </a:r>
          </a:p>
        </p:txBody>
      </p:sp>
      <p:sp>
        <p:nvSpPr>
          <p:cNvPr id="3" name="Slide Number Placeholder 2"/>
          <p:cNvSpPr>
            <a:spLocks noGrp="1"/>
          </p:cNvSpPr>
          <p:nvPr>
            <p:ph type="sldNum" sz="quarter" idx="12"/>
          </p:nvPr>
        </p:nvSpPr>
        <p:spPr/>
        <p:txBody>
          <a:bodyPr/>
          <a:lstStyle/>
          <a:p>
            <a:fld id="{588A7B10-5B59-5847-A2D4-DA6B67CC2B64}" type="slidenum">
              <a:rPr lang="en-US" smtClean="0"/>
              <a:t>22</a:t>
            </a:fld>
            <a:endParaRPr lang="en-US"/>
          </a:p>
        </p:txBody>
      </p:sp>
      <p:pic>
        <p:nvPicPr>
          <p:cNvPr id="4" name="Picture 3" descr="Graph. Hypothetical example of a safety performance function. The horizontal axis shows exposure and the vertical axis shows the number of crashes. The relationship is nonlinear with a gradual downward slope. ">
            <a:extLst>
              <a:ext uri="{FF2B5EF4-FFF2-40B4-BE49-F238E27FC236}">
                <a16:creationId xmlns:a16="http://schemas.microsoft.com/office/drawing/2014/main" id="{D1A73B65-DA2F-4005-B1AD-ED94853D5365}"/>
              </a:ext>
            </a:extLst>
          </p:cNvPr>
          <p:cNvPicPr>
            <a:picLocks noChangeAspect="1"/>
          </p:cNvPicPr>
          <p:nvPr/>
        </p:nvPicPr>
        <p:blipFill>
          <a:blip r:embed="rId3"/>
          <a:stretch>
            <a:fillRect/>
          </a:stretch>
        </p:blipFill>
        <p:spPr>
          <a:xfrm>
            <a:off x="289298" y="1516692"/>
            <a:ext cx="7405694" cy="3127026"/>
          </a:xfrm>
          <a:prstGeom prst="rect">
            <a:avLst/>
          </a:prstGeom>
          <a:effectLst>
            <a:softEdge rad="63500"/>
          </a:effectLst>
        </p:spPr>
      </p:pic>
      <p:sp>
        <p:nvSpPr>
          <p:cNvPr id="5" name="TextBox 4">
            <a:extLst>
              <a:ext uri="{FF2B5EF4-FFF2-40B4-BE49-F238E27FC236}">
                <a16:creationId xmlns:a16="http://schemas.microsoft.com/office/drawing/2014/main" id="{8F3D9F0B-9546-4C53-9DAC-279438F1888E}"/>
              </a:ext>
            </a:extLst>
          </p:cNvPr>
          <p:cNvSpPr txBox="1"/>
          <p:nvPr/>
        </p:nvSpPr>
        <p:spPr>
          <a:xfrm>
            <a:off x="4572000" y="4643718"/>
            <a:ext cx="3135312" cy="261610"/>
          </a:xfrm>
          <a:prstGeom prst="rect">
            <a:avLst/>
          </a:prstGeom>
          <a:noFill/>
        </p:spPr>
        <p:txBody>
          <a:bodyPr wrap="square" rtlCol="0">
            <a:spAutoFit/>
          </a:bodyPr>
          <a:lstStyle/>
          <a:p>
            <a:pPr algn="r"/>
            <a:r>
              <a:rPr lang="en-US" sz="1050" i="1" dirty="0"/>
              <a:t>FHWA</a:t>
            </a:r>
          </a:p>
        </p:txBody>
      </p:sp>
    </p:spTree>
    <p:extLst>
      <p:ext uri="{BB962C8B-B14F-4D97-AF65-F5344CB8AC3E}">
        <p14:creationId xmlns:p14="http://schemas.microsoft.com/office/powerpoint/2010/main" val="12841437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9508" y="146985"/>
            <a:ext cx="7620000" cy="857250"/>
          </a:xfrm>
        </p:spPr>
        <p:txBody>
          <a:bodyPr>
            <a:noAutofit/>
          </a:bodyPr>
          <a:lstStyle/>
          <a:p>
            <a:r>
              <a:rPr lang="en-US" sz="3400" dirty="0"/>
              <a:t>Example SPF from Highway Safety Manual</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92500"/>
              </a:bodyPr>
              <a:lstStyle/>
              <a:p>
                <a:r>
                  <a:rPr lang="en-US" dirty="0"/>
                  <a:t>SPF for predicting number of </a:t>
                </a:r>
                <a:r>
                  <a:rPr lang="en-US" u="sng" dirty="0"/>
                  <a:t>pedestrian-vehicle crashes in a year at a 4-leg signalized intersection in an urban-suburban arterial</a:t>
                </a:r>
              </a:p>
              <a:p>
                <a:pPr lvl="1"/>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𝑁</m:t>
                        </m:r>
                      </m:e>
                      <m:sub>
                        <m:r>
                          <a:rPr lang="en-US" i="1">
                            <a:latin typeface="Cambria Math" panose="02040503050406030204" pitchFamily="18" charset="0"/>
                          </a:rPr>
                          <m:t>𝑝𝑒𝑑</m:t>
                        </m:r>
                        <m:r>
                          <a:rPr lang="en-US" b="0" i="1" smtClean="0">
                            <a:latin typeface="Cambria Math" panose="02040503050406030204" pitchFamily="18" charset="0"/>
                          </a:rPr>
                          <m:t>_</m:t>
                        </m:r>
                        <m:r>
                          <a:rPr lang="en-US" b="0" i="1" smtClean="0">
                            <a:latin typeface="Cambria Math" panose="02040503050406030204" pitchFamily="18" charset="0"/>
                          </a:rPr>
                          <m:t>𝑣𝑒h</m:t>
                        </m:r>
                        <m:r>
                          <a:rPr lang="en-US" b="0" i="1" smtClean="0">
                            <a:latin typeface="Cambria Math" panose="02040503050406030204" pitchFamily="18" charset="0"/>
                          </a:rPr>
                          <m:t>_</m:t>
                        </m:r>
                        <m:r>
                          <a:rPr lang="en-US" b="0" i="1" smtClean="0">
                            <a:latin typeface="Cambria Math" panose="02040503050406030204" pitchFamily="18" charset="0"/>
                          </a:rPr>
                          <m:t>𝑐𝑟𝑎𝑠h𝑒𝑠</m:t>
                        </m:r>
                      </m:sub>
                    </m:sSub>
                    <m:r>
                      <a:rPr lang="en-US" i="1">
                        <a:latin typeface="Cambria Math" panose="02040503050406030204" pitchFamily="18" charset="0"/>
                      </a:rPr>
                      <m:t>=</m:t>
                    </m:r>
                  </m:oMath>
                </a14:m>
                <a:endParaRPr lang="en-US" i="1" dirty="0"/>
              </a:p>
              <a:p>
                <a:pPr marL="411480" lvl="1" indent="0">
                  <a:buNone/>
                </a:pPr>
                <a:r>
                  <a:rPr lang="en-US" dirty="0"/>
                  <a:t>	</a:t>
                </a:r>
                <a14:m>
                  <m:oMath xmlns:m="http://schemas.openxmlformats.org/officeDocument/2006/math">
                    <m:sSup>
                      <m:sSupPr>
                        <m:ctrlPr>
                          <a:rPr lang="en-US" i="1">
                            <a:latin typeface="Cambria Math" panose="02040503050406030204" pitchFamily="18" charset="0"/>
                          </a:rPr>
                        </m:ctrlPr>
                      </m:sSupPr>
                      <m:e>
                        <m:r>
                          <a:rPr lang="en-US" i="1">
                            <a:latin typeface="Cambria Math" panose="02040503050406030204" pitchFamily="18" charset="0"/>
                          </a:rPr>
                          <m:t>𝑒</m:t>
                        </m:r>
                      </m:e>
                      <m:sup>
                        <m:r>
                          <a:rPr lang="en-US" i="1">
                            <a:latin typeface="Cambria Math" panose="02040503050406030204" pitchFamily="18" charset="0"/>
                          </a:rPr>
                          <m:t>−</m:t>
                        </m:r>
                        <m:r>
                          <a:rPr lang="en-US" b="0" i="1" smtClean="0">
                            <a:latin typeface="Cambria Math" panose="02040503050406030204" pitchFamily="18" charset="0"/>
                          </a:rPr>
                          <m:t>9.53</m:t>
                        </m:r>
                      </m:sup>
                    </m:sSup>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𝐴𝐴𝐷𝑇</m:t>
                        </m:r>
                      </m:e>
                      <m:sub>
                        <m:r>
                          <a:rPr lang="en-US" i="1">
                            <a:latin typeface="Cambria Math" panose="02040503050406030204" pitchFamily="18" charset="0"/>
                          </a:rPr>
                          <m:t>𝑇𝑜𝑡𝑎𝑙</m:t>
                        </m:r>
                      </m:sub>
                      <m:sup>
                        <m:r>
                          <a:rPr lang="en-US" i="1">
                            <a:latin typeface="Cambria Math" panose="02040503050406030204" pitchFamily="18" charset="0"/>
                          </a:rPr>
                          <m:t>0.</m:t>
                        </m:r>
                        <m:r>
                          <a:rPr lang="en-US" b="0" i="1" smtClean="0">
                            <a:latin typeface="Cambria Math" panose="02040503050406030204" pitchFamily="18" charset="0"/>
                          </a:rPr>
                          <m:t>40</m:t>
                        </m:r>
                      </m:sup>
                    </m:sSubSup>
                    <m:r>
                      <a:rPr lang="en-US" i="1">
                        <a:latin typeface="Cambria Math" panose="02040503050406030204" pitchFamily="18" charset="0"/>
                      </a:rPr>
                      <m:t>×</m:t>
                    </m:r>
                    <m:sSup>
                      <m:sSupPr>
                        <m:ctrlPr>
                          <a:rPr lang="en-US" i="1">
                            <a:latin typeface="Cambria Math" panose="02040503050406030204" pitchFamily="18" charset="0"/>
                          </a:rPr>
                        </m:ctrlPr>
                      </m:sSupPr>
                      <m:e>
                        <m:d>
                          <m:dPr>
                            <m:ctrlPr>
                              <a:rPr lang="en-US" i="1">
                                <a:latin typeface="Cambria Math" panose="02040503050406030204" pitchFamily="18" charset="0"/>
                              </a:rPr>
                            </m:ctrlPr>
                          </m:dPr>
                          <m:e>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𝐴𝐴𝐷𝑇</m:t>
                                    </m:r>
                                  </m:e>
                                  <m:sub>
                                    <m:r>
                                      <a:rPr lang="en-US" i="1">
                                        <a:latin typeface="Cambria Math" panose="02040503050406030204" pitchFamily="18" charset="0"/>
                                      </a:rPr>
                                      <m:t>𝑚𝑖𝑛</m:t>
                                    </m:r>
                                  </m:sub>
                                </m:sSub>
                              </m:num>
                              <m:den>
                                <m:sSub>
                                  <m:sSubPr>
                                    <m:ctrlPr>
                                      <a:rPr lang="en-US" i="1">
                                        <a:latin typeface="Cambria Math" panose="02040503050406030204" pitchFamily="18" charset="0"/>
                                      </a:rPr>
                                    </m:ctrlPr>
                                  </m:sSubPr>
                                  <m:e>
                                    <m:r>
                                      <a:rPr lang="en-US" i="1">
                                        <a:latin typeface="Cambria Math" panose="02040503050406030204" pitchFamily="18" charset="0"/>
                                      </a:rPr>
                                      <m:t>𝐴𝐴𝐷𝑇</m:t>
                                    </m:r>
                                  </m:e>
                                  <m:sub>
                                    <m:r>
                                      <a:rPr lang="en-US" i="1">
                                        <a:latin typeface="Cambria Math" panose="02040503050406030204" pitchFamily="18" charset="0"/>
                                      </a:rPr>
                                      <m:t>𝑚𝑎𝑗</m:t>
                                    </m:r>
                                  </m:sub>
                                </m:sSub>
                              </m:den>
                            </m:f>
                          </m:e>
                        </m:d>
                      </m:e>
                      <m:sup>
                        <m:r>
                          <a:rPr lang="en-US" i="1">
                            <a:latin typeface="Cambria Math" panose="02040503050406030204" pitchFamily="18" charset="0"/>
                          </a:rPr>
                          <m:t>0.</m:t>
                        </m:r>
                        <m:r>
                          <a:rPr lang="en-US" b="0" i="1" smtClean="0">
                            <a:latin typeface="Cambria Math" panose="02040503050406030204" pitchFamily="18" charset="0"/>
                          </a:rPr>
                          <m:t>26</m:t>
                        </m:r>
                      </m:sup>
                    </m:s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𝑃𝑒𝑑𝑣𝑜𝑙</m:t>
                        </m:r>
                      </m:e>
                      <m:sup>
                        <m:r>
                          <a:rPr lang="en-US" i="1">
                            <a:latin typeface="Cambria Math" panose="02040503050406030204" pitchFamily="18" charset="0"/>
                          </a:rPr>
                          <m:t>0.4</m:t>
                        </m:r>
                        <m:r>
                          <a:rPr lang="en-US" b="0" i="1" smtClean="0">
                            <a:latin typeface="Cambria Math" panose="02040503050406030204" pitchFamily="18" charset="0"/>
                          </a:rPr>
                          <m:t>5</m:t>
                        </m:r>
                      </m:sup>
                    </m:s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𝑒</m:t>
                        </m:r>
                      </m:e>
                      <m:sup>
                        <m:r>
                          <a:rPr lang="en-US" i="1">
                            <a:latin typeface="Cambria Math" panose="02040503050406030204" pitchFamily="18" charset="0"/>
                          </a:rPr>
                          <m:t>0.0</m:t>
                        </m:r>
                        <m:r>
                          <a:rPr lang="en-US" b="0" i="1" smtClean="0">
                            <a:latin typeface="Cambria Math" panose="02040503050406030204" pitchFamily="18" charset="0"/>
                          </a:rPr>
                          <m:t>4</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𝑛</m:t>
                            </m:r>
                          </m:e>
                          <m:sub>
                            <m:r>
                              <a:rPr lang="en-US" i="1">
                                <a:latin typeface="Cambria Math" panose="02040503050406030204" pitchFamily="18" charset="0"/>
                              </a:rPr>
                              <m:t>𝑙𝑎𝑛𝑒𝑠𝑥</m:t>
                            </m:r>
                          </m:sub>
                        </m:sSub>
                      </m:sup>
                    </m:sSup>
                  </m:oMath>
                </a14:m>
                <a:endParaRPr lang="en-US" dirty="0"/>
              </a:p>
              <a:p>
                <a:r>
                  <a:rPr lang="en-US" dirty="0"/>
                  <a:t>Variables: total intersection AADT, minor road AADT, major road AADT, pedestrian volume, and maximum number of lanes to be crossed by a pedestrian </a:t>
                </a:r>
              </a:p>
              <a:p>
                <a:r>
                  <a:rPr lang="en-US" dirty="0"/>
                  <a:t>Developed using data from Toronto and Charlotte</a:t>
                </a:r>
              </a:p>
              <a:p>
                <a:pPr lvl="1"/>
                <a:r>
                  <a:rPr lang="en-US" dirty="0"/>
                  <a:t>Need to calibrate if using in other jurisdictions or time periods</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a:blip r:embed="rId3"/>
                <a:stretch>
                  <a:fillRect t="-1015" r="-1280"/>
                </a:stretch>
              </a:blipFill>
            </p:spPr>
            <p:txBody>
              <a:bodyPr/>
              <a:lstStyle/>
              <a:p>
                <a:r>
                  <a:rPr lang="en-US">
                    <a:noFill/>
                  </a:rPr>
                  <a:t> </a:t>
                </a:r>
              </a:p>
            </p:txBody>
          </p:sp>
        </mc:Fallback>
      </mc:AlternateContent>
      <p:sp>
        <p:nvSpPr>
          <p:cNvPr id="4" name="Slide Number Placeholder 3"/>
          <p:cNvSpPr>
            <a:spLocks noGrp="1"/>
          </p:cNvSpPr>
          <p:nvPr>
            <p:ph type="sldNum" sz="quarter" idx="12"/>
          </p:nvPr>
        </p:nvSpPr>
        <p:spPr/>
        <p:txBody>
          <a:bodyPr/>
          <a:lstStyle/>
          <a:p>
            <a:fld id="{588A7B10-5B59-5847-A2D4-DA6B67CC2B64}" type="slidenum">
              <a:rPr lang="en-US" smtClean="0"/>
              <a:t>23</a:t>
            </a:fld>
            <a:endParaRPr lang="en-US"/>
          </a:p>
        </p:txBody>
      </p:sp>
    </p:spTree>
    <p:extLst>
      <p:ext uri="{BB962C8B-B14F-4D97-AF65-F5344CB8AC3E}">
        <p14:creationId xmlns:p14="http://schemas.microsoft.com/office/powerpoint/2010/main" val="42707439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Hypothetical Numerical Example to Illustrate Application of SPF</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359508" y="1451169"/>
                <a:ext cx="7620000" cy="3600450"/>
              </a:xfrm>
            </p:spPr>
            <p:txBody>
              <a:bodyPr/>
              <a:lstStyle/>
              <a:p>
                <a:r>
                  <a:rPr lang="en-US" dirty="0"/>
                  <a:t>Total AADT = 36,000; Minor road AADT = 14,000; Major road AADT = 22,000; Pedestrian volume = 5,000 per day; Maximum number of lanes to cross after considering the presence of refuge islands = 2</a:t>
                </a:r>
              </a:p>
              <a:p>
                <a:pPr lvl="1"/>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𝑁</m:t>
                        </m:r>
                      </m:e>
                      <m:sub>
                        <m:r>
                          <a:rPr lang="en-US" i="1">
                            <a:latin typeface="Cambria Math" panose="02040503050406030204" pitchFamily="18" charset="0"/>
                          </a:rPr>
                          <m:t>𝑝𝑒𝑑</m:t>
                        </m:r>
                        <m:r>
                          <a:rPr lang="en-US" i="1">
                            <a:latin typeface="Cambria Math" panose="02040503050406030204" pitchFamily="18" charset="0"/>
                          </a:rPr>
                          <m:t>_</m:t>
                        </m:r>
                        <m:r>
                          <a:rPr lang="en-US" b="0" i="1" smtClean="0">
                            <a:latin typeface="Cambria Math" panose="02040503050406030204" pitchFamily="18" charset="0"/>
                          </a:rPr>
                          <m:t>𝑣𝑒h</m:t>
                        </m:r>
                        <m:r>
                          <a:rPr lang="en-US" b="0" i="1" smtClean="0">
                            <a:latin typeface="Cambria Math" panose="02040503050406030204" pitchFamily="18" charset="0"/>
                          </a:rPr>
                          <m:t>_</m:t>
                        </m:r>
                        <m:r>
                          <a:rPr lang="en-US" i="1">
                            <a:latin typeface="Cambria Math" panose="02040503050406030204" pitchFamily="18" charset="0"/>
                          </a:rPr>
                          <m:t>𝑐𝑟𝑎𝑠h𝑒𝑠</m:t>
                        </m:r>
                      </m:sub>
                    </m:sSub>
                    <m:r>
                      <a:rPr lang="en-US" i="1">
                        <a:latin typeface="Cambria Math" panose="02040503050406030204" pitchFamily="18" charset="0"/>
                      </a:rPr>
                      <m:t>=</m:t>
                    </m:r>
                  </m:oMath>
                </a14:m>
                <a:endParaRPr lang="en-US" i="1" dirty="0"/>
              </a:p>
              <a:p>
                <a:pPr marL="411480" lvl="1" indent="0">
                  <a:buNone/>
                </a:pPr>
                <a:r>
                  <a:rPr lang="en-US" dirty="0"/>
                  <a:t>	</a:t>
                </a:r>
                <a14:m>
                  <m:oMath xmlns:m="http://schemas.openxmlformats.org/officeDocument/2006/math">
                    <m:sSup>
                      <m:sSupPr>
                        <m:ctrlPr>
                          <a:rPr lang="en-US" i="1">
                            <a:latin typeface="Cambria Math" panose="02040503050406030204" pitchFamily="18" charset="0"/>
                          </a:rPr>
                        </m:ctrlPr>
                      </m:sSupPr>
                      <m:e>
                        <m:r>
                          <a:rPr lang="en-US" i="1">
                            <a:latin typeface="Cambria Math" panose="02040503050406030204" pitchFamily="18" charset="0"/>
                          </a:rPr>
                          <m:t>𝑒</m:t>
                        </m:r>
                      </m:e>
                      <m:sup>
                        <m:r>
                          <a:rPr lang="en-US" i="1">
                            <a:latin typeface="Cambria Math" panose="02040503050406030204" pitchFamily="18" charset="0"/>
                          </a:rPr>
                          <m:t>−9.53</m:t>
                        </m:r>
                      </m:sup>
                    </m:sSup>
                    <m:r>
                      <a:rPr lang="en-US" i="1">
                        <a:latin typeface="Cambria Math" panose="02040503050406030204" pitchFamily="18" charset="0"/>
                      </a:rPr>
                      <m:t>×</m:t>
                    </m:r>
                    <m:sSup>
                      <m:sSupPr>
                        <m:ctrlPr>
                          <a:rPr lang="en-US" i="1" smtClean="0">
                            <a:latin typeface="Cambria Math" panose="02040503050406030204" pitchFamily="18" charset="0"/>
                          </a:rPr>
                        </m:ctrlPr>
                      </m:sSupPr>
                      <m:e>
                        <m:r>
                          <a:rPr lang="en-US" b="0" i="1" smtClean="0">
                            <a:latin typeface="Cambria Math" panose="02040503050406030204" pitchFamily="18" charset="0"/>
                          </a:rPr>
                          <m:t>36000</m:t>
                        </m:r>
                      </m:e>
                      <m:sup>
                        <m:r>
                          <a:rPr lang="en-US" b="0" i="1" smtClean="0">
                            <a:latin typeface="Cambria Math" panose="02040503050406030204" pitchFamily="18" charset="0"/>
                          </a:rPr>
                          <m:t>0.40</m:t>
                        </m:r>
                      </m:sup>
                    </m:sSup>
                    <m:r>
                      <a:rPr lang="en-US" i="1">
                        <a:latin typeface="Cambria Math" panose="02040503050406030204" pitchFamily="18" charset="0"/>
                      </a:rPr>
                      <m:t>×</m:t>
                    </m:r>
                    <m:sSup>
                      <m:sSupPr>
                        <m:ctrlPr>
                          <a:rPr lang="en-US" i="1">
                            <a:latin typeface="Cambria Math" panose="02040503050406030204" pitchFamily="18" charset="0"/>
                          </a:rPr>
                        </m:ctrlPr>
                      </m:sSupPr>
                      <m:e>
                        <m:d>
                          <m:dPr>
                            <m:ctrlPr>
                              <a:rPr lang="en-US" i="1">
                                <a:latin typeface="Cambria Math" panose="02040503050406030204" pitchFamily="18" charset="0"/>
                              </a:rPr>
                            </m:ctrlPr>
                          </m:dPr>
                          <m:e>
                            <m:f>
                              <m:fPr>
                                <m:ctrlPr>
                                  <a:rPr lang="en-US" i="1">
                                    <a:latin typeface="Cambria Math" panose="02040503050406030204" pitchFamily="18" charset="0"/>
                                  </a:rPr>
                                </m:ctrlPr>
                              </m:fPr>
                              <m:num>
                                <m:r>
                                  <a:rPr lang="en-US" b="0" i="1" smtClean="0">
                                    <a:latin typeface="Cambria Math" panose="02040503050406030204" pitchFamily="18" charset="0"/>
                                  </a:rPr>
                                  <m:t>14000</m:t>
                                </m:r>
                              </m:num>
                              <m:den>
                                <m:r>
                                  <a:rPr lang="en-US" b="0" i="1" smtClean="0">
                                    <a:latin typeface="Cambria Math" panose="02040503050406030204" pitchFamily="18" charset="0"/>
                                  </a:rPr>
                                  <m:t>22000</m:t>
                                </m:r>
                              </m:den>
                            </m:f>
                          </m:e>
                        </m:d>
                      </m:e>
                      <m:sup>
                        <m:r>
                          <a:rPr lang="en-US" i="1">
                            <a:latin typeface="Cambria Math" panose="02040503050406030204" pitchFamily="18" charset="0"/>
                          </a:rPr>
                          <m:t>0.26</m:t>
                        </m:r>
                      </m:sup>
                    </m:sSup>
                    <m:r>
                      <a:rPr lang="en-US" i="1">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5000</m:t>
                        </m:r>
                      </m:e>
                      <m:sup>
                        <m:r>
                          <a:rPr lang="en-US" i="1">
                            <a:latin typeface="Cambria Math" panose="02040503050406030204" pitchFamily="18" charset="0"/>
                          </a:rPr>
                          <m:t>0.45</m:t>
                        </m:r>
                      </m:sup>
                    </m:s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𝑒</m:t>
                        </m:r>
                      </m:e>
                      <m:sup>
                        <m:r>
                          <a:rPr lang="en-US" i="1">
                            <a:latin typeface="Cambria Math" panose="02040503050406030204" pitchFamily="18" charset="0"/>
                          </a:rPr>
                          <m:t>0.04×</m:t>
                        </m:r>
                        <m:r>
                          <a:rPr lang="en-US" b="0" i="1" smtClean="0">
                            <a:latin typeface="Cambria Math" panose="02040503050406030204" pitchFamily="18" charset="0"/>
                          </a:rPr>
                          <m:t>2</m:t>
                        </m:r>
                      </m:sup>
                    </m:sSup>
                  </m:oMath>
                </a14:m>
                <a:endParaRPr lang="en-US" dirty="0"/>
              </a:p>
              <a:p>
                <a:pPr marL="411480" lvl="1" indent="0">
                  <a:buNone/>
                </a:pPr>
                <a:r>
                  <a:rPr lang="en-US" dirty="0"/>
                  <a:t>	= 0.21 pedestrian-vehicle crashes per year (i.e., about 1 	pedestrian-vehicle crash every 5 years)</a:t>
                </a:r>
              </a:p>
              <a:p>
                <a:pPr marL="411480" lvl="1" indent="0">
                  <a:buNone/>
                </a:pP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359508" y="1451169"/>
                <a:ext cx="7620000" cy="3600450"/>
              </a:xfrm>
              <a:blipFill>
                <a:blip r:embed="rId3"/>
                <a:stretch>
                  <a:fillRect t="-1184"/>
                </a:stretch>
              </a:blipFill>
            </p:spPr>
            <p:txBody>
              <a:bodyPr/>
              <a:lstStyle/>
              <a:p>
                <a:r>
                  <a:rPr lang="en-US">
                    <a:noFill/>
                  </a:rPr>
                  <a:t> </a:t>
                </a:r>
              </a:p>
            </p:txBody>
          </p:sp>
        </mc:Fallback>
      </mc:AlternateContent>
      <p:sp>
        <p:nvSpPr>
          <p:cNvPr id="4" name="Slide Number Placeholder 3"/>
          <p:cNvSpPr>
            <a:spLocks noGrp="1"/>
          </p:cNvSpPr>
          <p:nvPr>
            <p:ph type="sldNum" sz="quarter" idx="12"/>
          </p:nvPr>
        </p:nvSpPr>
        <p:spPr/>
        <p:txBody>
          <a:bodyPr/>
          <a:lstStyle/>
          <a:p>
            <a:fld id="{588A7B10-5B59-5847-A2D4-DA6B67CC2B64}" type="slidenum">
              <a:rPr lang="en-US" smtClean="0"/>
              <a:t>24</a:t>
            </a:fld>
            <a:endParaRPr lang="en-US"/>
          </a:p>
        </p:txBody>
      </p:sp>
    </p:spTree>
    <p:extLst>
      <p:ext uri="{BB962C8B-B14F-4D97-AF65-F5344CB8AC3E}">
        <p14:creationId xmlns:p14="http://schemas.microsoft.com/office/powerpoint/2010/main" val="40907033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Regression to the Mean</a:t>
            </a:r>
          </a:p>
        </p:txBody>
      </p:sp>
      <p:sp>
        <p:nvSpPr>
          <p:cNvPr id="3" name="Content Placeholder 2"/>
          <p:cNvSpPr>
            <a:spLocks noGrp="1"/>
          </p:cNvSpPr>
          <p:nvPr>
            <p:ph idx="1"/>
          </p:nvPr>
        </p:nvSpPr>
        <p:spPr/>
        <p:txBody>
          <a:bodyPr/>
          <a:lstStyle/>
          <a:p>
            <a:r>
              <a:rPr lang="en-US" dirty="0"/>
              <a:t>Poll: have you heard of the term </a:t>
            </a:r>
            <a:r>
              <a:rPr lang="en-US" i="1" dirty="0"/>
              <a:t>regression to the mean?</a:t>
            </a:r>
          </a:p>
          <a:p>
            <a:pPr lvl="1"/>
            <a:r>
              <a:rPr lang="en-US" dirty="0"/>
              <a:t>Yes</a:t>
            </a:r>
          </a:p>
          <a:p>
            <a:pPr lvl="1"/>
            <a:r>
              <a:rPr lang="en-US" dirty="0"/>
              <a:t>No</a:t>
            </a:r>
          </a:p>
          <a:p>
            <a:endParaRPr lang="en-US" dirty="0"/>
          </a:p>
          <a:p>
            <a:r>
              <a:rPr lang="en-US" dirty="0"/>
              <a:t>If yes, can you explain what it means?</a:t>
            </a:r>
          </a:p>
        </p:txBody>
      </p:sp>
      <p:sp>
        <p:nvSpPr>
          <p:cNvPr id="4" name="Slide Number Placeholder 3"/>
          <p:cNvSpPr>
            <a:spLocks noGrp="1"/>
          </p:cNvSpPr>
          <p:nvPr>
            <p:ph type="sldNum" sz="quarter" idx="12"/>
          </p:nvPr>
        </p:nvSpPr>
        <p:spPr/>
        <p:txBody>
          <a:bodyPr/>
          <a:lstStyle/>
          <a:p>
            <a:fld id="{588A7B10-5B59-5847-A2D4-DA6B67CC2B64}" type="slidenum">
              <a:rPr lang="en-US" smtClean="0"/>
              <a:t>25</a:t>
            </a:fld>
            <a:endParaRPr lang="en-US"/>
          </a:p>
        </p:txBody>
      </p:sp>
    </p:spTree>
    <p:extLst>
      <p:ext uri="{BB962C8B-B14F-4D97-AF65-F5344CB8AC3E}">
        <p14:creationId xmlns:p14="http://schemas.microsoft.com/office/powerpoint/2010/main" val="42523436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Regression to the Mean</a:t>
            </a:r>
          </a:p>
        </p:txBody>
      </p:sp>
      <p:sp>
        <p:nvSpPr>
          <p:cNvPr id="3" name="Content Placeholder 2"/>
          <p:cNvSpPr>
            <a:spLocks noGrp="1"/>
          </p:cNvSpPr>
          <p:nvPr>
            <p:ph idx="1"/>
          </p:nvPr>
        </p:nvSpPr>
        <p:spPr>
          <a:xfrm>
            <a:off x="359508" y="1200150"/>
            <a:ext cx="7870092" cy="3600450"/>
          </a:xfrm>
        </p:spPr>
        <p:txBody>
          <a:bodyPr/>
          <a:lstStyle/>
          <a:p>
            <a:r>
              <a:rPr lang="en-US" dirty="0"/>
              <a:t>Crashes are random events that naturally fluctuate over time</a:t>
            </a:r>
          </a:p>
          <a:p>
            <a:r>
              <a:rPr lang="en-US" dirty="0"/>
              <a:t>Regression to the mean (RTM) refers to the phenomenon of ‘averaging out’ in statistics</a:t>
            </a:r>
          </a:p>
          <a:p>
            <a:r>
              <a:rPr lang="en-US" dirty="0"/>
              <a:t>May lead us to confuse </a:t>
            </a:r>
            <a:r>
              <a:rPr lang="en-US" i="1" dirty="0">
                <a:solidFill>
                  <a:schemeClr val="tx2"/>
                </a:solidFill>
              </a:rPr>
              <a:t>random change </a:t>
            </a:r>
            <a:r>
              <a:rPr lang="en-US" dirty="0"/>
              <a:t>with </a:t>
            </a:r>
            <a:r>
              <a:rPr lang="en-US" i="1" dirty="0">
                <a:solidFill>
                  <a:schemeClr val="tx2"/>
                </a:solidFill>
              </a:rPr>
              <a:t>real change</a:t>
            </a:r>
          </a:p>
        </p:txBody>
      </p:sp>
      <p:sp>
        <p:nvSpPr>
          <p:cNvPr id="4" name="Slide Number Placeholder 3"/>
          <p:cNvSpPr>
            <a:spLocks noGrp="1"/>
          </p:cNvSpPr>
          <p:nvPr>
            <p:ph type="sldNum" sz="quarter" idx="12"/>
          </p:nvPr>
        </p:nvSpPr>
        <p:spPr/>
        <p:txBody>
          <a:bodyPr/>
          <a:lstStyle/>
          <a:p>
            <a:fld id="{588A7B10-5B59-5847-A2D4-DA6B67CC2B64}" type="slidenum">
              <a:rPr lang="en-US" smtClean="0"/>
              <a:t>26</a:t>
            </a:fld>
            <a:endParaRPr lang="en-US"/>
          </a:p>
        </p:txBody>
      </p:sp>
    </p:spTree>
    <p:extLst>
      <p:ext uri="{BB962C8B-B14F-4D97-AF65-F5344CB8AC3E}">
        <p14:creationId xmlns:p14="http://schemas.microsoft.com/office/powerpoint/2010/main" val="16722112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9508" y="51329"/>
            <a:ext cx="7620000" cy="857250"/>
          </a:xfrm>
        </p:spPr>
        <p:txBody>
          <a:bodyPr/>
          <a:lstStyle/>
          <a:p>
            <a:r>
              <a:rPr lang="en-US" sz="3600" dirty="0"/>
              <a:t>Regression to the Mean</a:t>
            </a:r>
          </a:p>
        </p:txBody>
      </p:sp>
      <p:sp>
        <p:nvSpPr>
          <p:cNvPr id="3" name="Slide Number Placeholder 2"/>
          <p:cNvSpPr>
            <a:spLocks noGrp="1"/>
          </p:cNvSpPr>
          <p:nvPr>
            <p:ph type="sldNum" sz="quarter" idx="12"/>
          </p:nvPr>
        </p:nvSpPr>
        <p:spPr/>
        <p:txBody>
          <a:bodyPr/>
          <a:lstStyle/>
          <a:p>
            <a:fld id="{588A7B10-5B59-5847-A2D4-DA6B67CC2B64}" type="slidenum">
              <a:rPr lang="en-US" smtClean="0"/>
              <a:t>27</a:t>
            </a:fld>
            <a:endParaRPr lang="en-US"/>
          </a:p>
        </p:txBody>
      </p:sp>
      <p:pic>
        <p:nvPicPr>
          <p:cNvPr id="4" name="Picture 2" descr="Graph. Shows the observed crash frequency per year. For two portions, the short-term average crash frequency is higher and lower than the expected average crash frequency. Shows that short term frequency is not necessarily a good indicator of the long term expected average crash frequency.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4828" y="908579"/>
            <a:ext cx="5544866" cy="41613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706216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Estimating the Expected Average Crash Frequency </a:t>
            </a:r>
          </a:p>
        </p:txBody>
      </p:sp>
      <p:sp>
        <p:nvSpPr>
          <p:cNvPr id="3" name="Content Placeholder 2"/>
          <p:cNvSpPr>
            <a:spLocks noGrp="1"/>
          </p:cNvSpPr>
          <p:nvPr>
            <p:ph idx="1"/>
          </p:nvPr>
        </p:nvSpPr>
        <p:spPr>
          <a:xfrm>
            <a:off x="359508" y="1406030"/>
            <a:ext cx="7870424" cy="3394570"/>
          </a:xfrm>
        </p:spPr>
        <p:txBody>
          <a:bodyPr>
            <a:normAutofit/>
          </a:bodyPr>
          <a:lstStyle/>
          <a:p>
            <a:r>
              <a:rPr lang="en-US" dirty="0"/>
              <a:t>Empirical Bayes (EB) method</a:t>
            </a:r>
          </a:p>
          <a:p>
            <a:pPr lvl="1"/>
            <a:r>
              <a:rPr lang="en-US" dirty="0"/>
              <a:t>One approach for estimating expected average crash frequency (i.e., long-term average value) </a:t>
            </a:r>
          </a:p>
          <a:p>
            <a:r>
              <a:rPr lang="en-US" dirty="0"/>
              <a:t>Weighted average of two parameters:</a:t>
            </a:r>
          </a:p>
          <a:p>
            <a:pPr lvl="1"/>
            <a:r>
              <a:rPr lang="en-US" dirty="0"/>
              <a:t>Observed crash count at a site</a:t>
            </a:r>
          </a:p>
          <a:p>
            <a:pPr lvl="1"/>
            <a:r>
              <a:rPr lang="en-US" dirty="0"/>
              <a:t>Predicted crash count based on the SPF</a:t>
            </a:r>
          </a:p>
          <a:p>
            <a:endParaRPr lang="en-US" dirty="0"/>
          </a:p>
        </p:txBody>
      </p:sp>
      <p:sp>
        <p:nvSpPr>
          <p:cNvPr id="4" name="Slide Number Placeholder 3"/>
          <p:cNvSpPr>
            <a:spLocks noGrp="1"/>
          </p:cNvSpPr>
          <p:nvPr>
            <p:ph type="sldNum" sz="quarter" idx="12"/>
          </p:nvPr>
        </p:nvSpPr>
        <p:spPr/>
        <p:txBody>
          <a:bodyPr/>
          <a:lstStyle/>
          <a:p>
            <a:fld id="{588A7B10-5B59-5847-A2D4-DA6B67CC2B64}" type="slidenum">
              <a:rPr lang="en-US" smtClean="0"/>
              <a:t>28</a:t>
            </a:fld>
            <a:endParaRPr lang="en-US"/>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D7AE0C6C-4BF6-4C06-97F4-C6F69BC2A3C3}"/>
                  </a:ext>
                </a:extLst>
              </p:cNvPr>
              <p:cNvSpPr txBox="1"/>
              <p:nvPr/>
            </p:nvSpPr>
            <p:spPr>
              <a:xfrm>
                <a:off x="198912" y="3806745"/>
                <a:ext cx="7870424"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𝐸𝑥𝑝𝑒𝑐𝑡𝑒𝑑</m:t>
                      </m:r>
                      <m:r>
                        <a:rPr lang="en-US" b="0" i="1" smtClean="0">
                          <a:latin typeface="Cambria Math" panose="02040503050406030204" pitchFamily="18" charset="0"/>
                        </a:rPr>
                        <m:t> </m:t>
                      </m:r>
                      <m:r>
                        <a:rPr lang="en-US" b="0" i="1" smtClean="0">
                          <a:latin typeface="Cambria Math" panose="02040503050406030204" pitchFamily="18" charset="0"/>
                        </a:rPr>
                        <m:t>𝐶𝑟𝑎𝑠h𝑒𝑠</m:t>
                      </m:r>
                      <m:r>
                        <a:rPr lang="en-US" b="0" i="1" smtClean="0">
                          <a:latin typeface="Cambria Math" panose="02040503050406030204" pitchFamily="18" charset="0"/>
                        </a:rPr>
                        <m:t>=</m:t>
                      </m:r>
                      <m:r>
                        <a:rPr lang="en-US" b="0" i="1" smtClean="0">
                          <a:latin typeface="Cambria Math" panose="02040503050406030204" pitchFamily="18" charset="0"/>
                        </a:rPr>
                        <m:t>𝑤</m:t>
                      </m:r>
                      <m:r>
                        <a:rPr lang="en-US" b="0" i="1" smtClean="0">
                          <a:latin typeface="Cambria Math" panose="02040503050406030204" pitchFamily="18" charset="0"/>
                        </a:rPr>
                        <m:t>∗</m:t>
                      </m:r>
                      <m:r>
                        <a:rPr lang="en-US" b="0" i="1" smtClean="0">
                          <a:latin typeface="Cambria Math" panose="02040503050406030204" pitchFamily="18" charset="0"/>
                        </a:rPr>
                        <m:t>𝑃𝑟𝑒𝑑𝑖𝑐𝑡𝑒𝑑</m:t>
                      </m:r>
                      <m:r>
                        <a:rPr lang="en-US" b="0" i="1" smtClean="0">
                          <a:latin typeface="Cambria Math" panose="02040503050406030204" pitchFamily="18" charset="0"/>
                        </a:rPr>
                        <m:t> </m:t>
                      </m:r>
                      <m:r>
                        <a:rPr lang="en-US" b="0" i="1" smtClean="0">
                          <a:latin typeface="Cambria Math" panose="02040503050406030204" pitchFamily="18" charset="0"/>
                        </a:rPr>
                        <m:t>𝐶𝑟𝑎𝑠h𝑒𝑠</m:t>
                      </m:r>
                      <m:r>
                        <a:rPr lang="en-US" b="0" i="1" smtClean="0">
                          <a:latin typeface="Cambria Math" panose="02040503050406030204" pitchFamily="18" charset="0"/>
                        </a:rPr>
                        <m:t>+</m:t>
                      </m:r>
                      <m:d>
                        <m:dPr>
                          <m:ctrlPr>
                            <a:rPr lang="en-US" b="0" i="1" smtClean="0">
                              <a:latin typeface="Cambria Math" panose="02040503050406030204" pitchFamily="18" charset="0"/>
                            </a:rPr>
                          </m:ctrlPr>
                        </m:dPr>
                        <m:e>
                          <m:r>
                            <a:rPr lang="en-US" b="0" i="1" smtClean="0">
                              <a:latin typeface="Cambria Math" panose="02040503050406030204" pitchFamily="18" charset="0"/>
                            </a:rPr>
                            <m:t>1−</m:t>
                          </m:r>
                          <m:r>
                            <a:rPr lang="en-US" b="0" i="1" smtClean="0">
                              <a:latin typeface="Cambria Math" panose="02040503050406030204" pitchFamily="18" charset="0"/>
                            </a:rPr>
                            <m:t>𝑤</m:t>
                          </m:r>
                        </m:e>
                      </m:d>
                      <m:r>
                        <a:rPr lang="en-US" b="0" i="1" smtClean="0">
                          <a:latin typeface="Cambria Math" panose="02040503050406030204" pitchFamily="18" charset="0"/>
                        </a:rPr>
                        <m:t>∗</m:t>
                      </m:r>
                      <m:r>
                        <a:rPr lang="en-US" b="0" i="1" smtClean="0">
                          <a:latin typeface="Cambria Math" panose="02040503050406030204" pitchFamily="18" charset="0"/>
                        </a:rPr>
                        <m:t>𝑂𝑏𝑠𝑒𝑟𝑣𝑒𝑑</m:t>
                      </m:r>
                      <m:r>
                        <a:rPr lang="en-US" b="0" i="1" smtClean="0">
                          <a:latin typeface="Cambria Math" panose="02040503050406030204" pitchFamily="18" charset="0"/>
                        </a:rPr>
                        <m:t> </m:t>
                      </m:r>
                      <m:r>
                        <a:rPr lang="en-US" b="0" i="1" smtClean="0">
                          <a:latin typeface="Cambria Math" panose="02040503050406030204" pitchFamily="18" charset="0"/>
                        </a:rPr>
                        <m:t>𝐶𝑟𝑎𝑠h𝑒𝑠</m:t>
                      </m:r>
                    </m:oMath>
                  </m:oMathPara>
                </a14:m>
                <a:endParaRPr lang="en-US" dirty="0"/>
              </a:p>
            </p:txBody>
          </p:sp>
        </mc:Choice>
        <mc:Fallback xmlns="">
          <p:sp>
            <p:nvSpPr>
              <p:cNvPr id="5" name="TextBox 4">
                <a:extLst>
                  <a:ext uri="{FF2B5EF4-FFF2-40B4-BE49-F238E27FC236}">
                    <a16:creationId xmlns:a16="http://schemas.microsoft.com/office/drawing/2014/main" id="{D7AE0C6C-4BF6-4C06-97F4-C6F69BC2A3C3}"/>
                  </a:ext>
                </a:extLst>
              </p:cNvPr>
              <p:cNvSpPr txBox="1">
                <a:spLocks noRot="1" noChangeAspect="1" noMove="1" noResize="1" noEditPoints="1" noAdjustHandles="1" noChangeArrowheads="1" noChangeShapeType="1" noTextEdit="1"/>
              </p:cNvSpPr>
              <p:nvPr/>
            </p:nvSpPr>
            <p:spPr>
              <a:xfrm>
                <a:off x="198912" y="3806745"/>
                <a:ext cx="7870424" cy="276999"/>
              </a:xfrm>
              <a:prstGeom prst="rect">
                <a:avLst/>
              </a:prstGeom>
              <a:blipFill>
                <a:blip r:embed="rId3"/>
                <a:stretch>
                  <a:fillRect b="-3478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CCB4A9B8-96DB-40DE-BF12-CE3EEB43662D}"/>
                  </a:ext>
                </a:extLst>
              </p:cNvPr>
              <p:cNvSpPr txBox="1"/>
              <p:nvPr/>
            </p:nvSpPr>
            <p:spPr>
              <a:xfrm>
                <a:off x="2086950" y="4290535"/>
                <a:ext cx="4165115"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𝑤</m:t>
                      </m:r>
                      <m:r>
                        <a:rPr lang="en-US" b="0" i="1" smtClean="0">
                          <a:latin typeface="Cambria Math" panose="02040503050406030204" pitchFamily="18" charset="0"/>
                        </a:rPr>
                        <m:t>=</m:t>
                      </m:r>
                      <m:r>
                        <a:rPr lang="en-US" b="0" i="1" smtClean="0">
                          <a:latin typeface="Cambria Math" panose="02040503050406030204" pitchFamily="18" charset="0"/>
                        </a:rPr>
                        <m:t>𝑠𝑡𝑎𝑡𝑖𝑠𝑡𝑖𝑐𝑎𝑙</m:t>
                      </m:r>
                      <m:r>
                        <a:rPr lang="en-US" b="0" i="1" smtClean="0">
                          <a:latin typeface="Cambria Math" panose="02040503050406030204" pitchFamily="18" charset="0"/>
                        </a:rPr>
                        <m:t> </m:t>
                      </m:r>
                      <m:r>
                        <a:rPr lang="en-US" b="0" i="1" smtClean="0">
                          <a:latin typeface="Cambria Math" panose="02040503050406030204" pitchFamily="18" charset="0"/>
                        </a:rPr>
                        <m:t>𝑤𝑒𝑖𝑔h𝑡</m:t>
                      </m:r>
                      <m:r>
                        <a:rPr lang="en-US" b="0" i="1" smtClean="0">
                          <a:latin typeface="Cambria Math" panose="02040503050406030204" pitchFamily="18" charset="0"/>
                        </a:rPr>
                        <m:t> </m:t>
                      </m:r>
                      <m:r>
                        <a:rPr lang="en-US" b="0" i="1" smtClean="0">
                          <a:latin typeface="Cambria Math" panose="02040503050406030204" pitchFamily="18" charset="0"/>
                        </a:rPr>
                        <m:t>𝑏𝑒𝑡𝑤𝑒𝑒𝑛</m:t>
                      </m:r>
                      <m:r>
                        <a:rPr lang="en-US" b="0" i="1" smtClean="0">
                          <a:latin typeface="Cambria Math" panose="02040503050406030204" pitchFamily="18" charset="0"/>
                        </a:rPr>
                        <m:t> 0 </m:t>
                      </m:r>
                      <m:r>
                        <a:rPr lang="en-US" b="0" i="1" smtClean="0">
                          <a:latin typeface="Cambria Math" panose="02040503050406030204" pitchFamily="18" charset="0"/>
                        </a:rPr>
                        <m:t>𝑎𝑛𝑑</m:t>
                      </m:r>
                      <m:r>
                        <a:rPr lang="en-US" b="0" i="1" smtClean="0">
                          <a:latin typeface="Cambria Math" panose="02040503050406030204" pitchFamily="18" charset="0"/>
                        </a:rPr>
                        <m:t> 1</m:t>
                      </m:r>
                    </m:oMath>
                  </m:oMathPara>
                </a14:m>
                <a:endParaRPr lang="en-US" dirty="0"/>
              </a:p>
            </p:txBody>
          </p:sp>
        </mc:Choice>
        <mc:Fallback xmlns="">
          <p:sp>
            <p:nvSpPr>
              <p:cNvPr id="6" name="TextBox 5">
                <a:extLst>
                  <a:ext uri="{FF2B5EF4-FFF2-40B4-BE49-F238E27FC236}">
                    <a16:creationId xmlns:a16="http://schemas.microsoft.com/office/drawing/2014/main" id="{CCB4A9B8-96DB-40DE-BF12-CE3EEB43662D}"/>
                  </a:ext>
                </a:extLst>
              </p:cNvPr>
              <p:cNvSpPr txBox="1">
                <a:spLocks noRot="1" noChangeAspect="1" noMove="1" noResize="1" noEditPoints="1" noAdjustHandles="1" noChangeArrowheads="1" noChangeShapeType="1" noTextEdit="1"/>
              </p:cNvSpPr>
              <p:nvPr/>
            </p:nvSpPr>
            <p:spPr>
              <a:xfrm>
                <a:off x="2086950" y="4290535"/>
                <a:ext cx="4165115" cy="276999"/>
              </a:xfrm>
              <a:prstGeom prst="rect">
                <a:avLst/>
              </a:prstGeom>
              <a:blipFill>
                <a:blip r:embed="rId4"/>
                <a:stretch>
                  <a:fillRect r="-146" b="-37778"/>
                </a:stretch>
              </a:blipFill>
            </p:spPr>
            <p:txBody>
              <a:bodyPr/>
              <a:lstStyle/>
              <a:p>
                <a:r>
                  <a:rPr lang="en-US">
                    <a:noFill/>
                  </a:rPr>
                  <a:t> </a:t>
                </a:r>
              </a:p>
            </p:txBody>
          </p:sp>
        </mc:Fallback>
      </mc:AlternateContent>
    </p:spTree>
    <p:extLst>
      <p:ext uri="{BB962C8B-B14F-4D97-AF65-F5344CB8AC3E}">
        <p14:creationId xmlns:p14="http://schemas.microsoft.com/office/powerpoint/2010/main" val="5627077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Illustration of EB Method</a:t>
            </a:r>
          </a:p>
        </p:txBody>
      </p:sp>
      <p:sp>
        <p:nvSpPr>
          <p:cNvPr id="3" name="Slide Number Placeholder 2"/>
          <p:cNvSpPr>
            <a:spLocks noGrp="1"/>
          </p:cNvSpPr>
          <p:nvPr>
            <p:ph type="sldNum" sz="quarter" idx="12"/>
          </p:nvPr>
        </p:nvSpPr>
        <p:spPr/>
        <p:txBody>
          <a:bodyPr/>
          <a:lstStyle/>
          <a:p>
            <a:fld id="{588A7B10-5B59-5847-A2D4-DA6B67CC2B64}" type="slidenum">
              <a:rPr lang="en-US" smtClean="0"/>
              <a:t>29</a:t>
            </a:fld>
            <a:endParaRPr lang="en-US"/>
          </a:p>
        </p:txBody>
      </p:sp>
      <p:pic>
        <p:nvPicPr>
          <p:cNvPr id="4" name="Picture 3" descr="Schematic which shows the difference between the observed number of crashes, predicted number of crashes, and the expected number using Empirical Bayes method. Observed is highest, than expected number, than predicted number. ">
            <a:extLst>
              <a:ext uri="{FF2B5EF4-FFF2-40B4-BE49-F238E27FC236}">
                <a16:creationId xmlns:a16="http://schemas.microsoft.com/office/drawing/2014/main" id="{4498E65F-4253-4676-BB39-064AAE0C16FA}"/>
              </a:ext>
            </a:extLst>
          </p:cNvPr>
          <p:cNvPicPr>
            <a:picLocks noChangeAspect="1"/>
          </p:cNvPicPr>
          <p:nvPr/>
        </p:nvPicPr>
        <p:blipFill>
          <a:blip r:embed="rId3"/>
          <a:stretch>
            <a:fillRect/>
          </a:stretch>
        </p:blipFill>
        <p:spPr>
          <a:xfrm>
            <a:off x="359508" y="1201070"/>
            <a:ext cx="7273574" cy="2972080"/>
          </a:xfrm>
          <a:prstGeom prst="rect">
            <a:avLst/>
          </a:prstGeom>
        </p:spPr>
      </p:pic>
      <p:sp>
        <p:nvSpPr>
          <p:cNvPr id="5" name="TextBox 4">
            <a:extLst>
              <a:ext uri="{FF2B5EF4-FFF2-40B4-BE49-F238E27FC236}">
                <a16:creationId xmlns:a16="http://schemas.microsoft.com/office/drawing/2014/main" id="{B58575AC-6AEB-42F7-AC9A-F38C01ACF48C}"/>
              </a:ext>
            </a:extLst>
          </p:cNvPr>
          <p:cNvSpPr txBox="1"/>
          <p:nvPr/>
        </p:nvSpPr>
        <p:spPr>
          <a:xfrm>
            <a:off x="4497770" y="4310991"/>
            <a:ext cx="3135312" cy="261610"/>
          </a:xfrm>
          <a:prstGeom prst="rect">
            <a:avLst/>
          </a:prstGeom>
          <a:noFill/>
        </p:spPr>
        <p:txBody>
          <a:bodyPr wrap="square" rtlCol="0">
            <a:spAutoFit/>
          </a:bodyPr>
          <a:lstStyle/>
          <a:p>
            <a:pPr algn="r"/>
            <a:r>
              <a:rPr lang="en-US" sz="1050" i="1" dirty="0"/>
              <a:t>FHWA</a:t>
            </a:r>
          </a:p>
        </p:txBody>
      </p:sp>
    </p:spTree>
    <p:extLst>
      <p:ext uri="{BB962C8B-B14F-4D97-AF65-F5344CB8AC3E}">
        <p14:creationId xmlns:p14="http://schemas.microsoft.com/office/powerpoint/2010/main" val="39702224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dirty="0"/>
              <a:t>Big Picture </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9" y="1200150"/>
            <a:ext cx="4938356" cy="3600450"/>
          </a:xfrm>
        </p:spPr>
        <p:txBody>
          <a:bodyPr/>
          <a:lstStyle/>
          <a:p>
            <a:r>
              <a:rPr lang="en-US" dirty="0"/>
              <a:t>Why does safety matter to planners?</a:t>
            </a:r>
          </a:p>
          <a:p>
            <a:r>
              <a:rPr lang="en-US" dirty="0"/>
              <a:t>How much safety is enough?</a:t>
            </a:r>
          </a:p>
          <a:p>
            <a:r>
              <a:rPr lang="en-US" dirty="0"/>
              <a:t>Has safety received enough attention? </a:t>
            </a:r>
          </a:p>
          <a:p>
            <a:r>
              <a:rPr lang="en-US" dirty="0"/>
              <a:t>Who is responsible for safety?</a:t>
            </a:r>
          </a:p>
          <a:p>
            <a:r>
              <a:rPr lang="en-US" dirty="0"/>
              <a:t>Can ped/bike safety be made more compatible with other interests? </a:t>
            </a: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3</a:t>
            </a:fld>
            <a:endParaRPr lang="en-US" dirty="0"/>
          </a:p>
        </p:txBody>
      </p:sp>
      <p:pic>
        <p:nvPicPr>
          <p:cNvPr id="1026" name="Picture 2" descr="Cars drive past a sign for a pedestrian crosswalk on the left and a school zone speed limit sign on the right ">
            <a:extLst>
              <a:ext uri="{FF2B5EF4-FFF2-40B4-BE49-F238E27FC236}">
                <a16:creationId xmlns:a16="http://schemas.microsoft.com/office/drawing/2014/main" id="{BA1E1636-E83C-491E-9A1C-F78CA338E57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8981" r="25818"/>
          <a:stretch/>
        </p:blipFill>
        <p:spPr bwMode="auto">
          <a:xfrm>
            <a:off x="5432822" y="1063229"/>
            <a:ext cx="2743201" cy="3155476"/>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EF115B1A-7E75-451F-9E14-F3C05E397AE3}"/>
              </a:ext>
            </a:extLst>
          </p:cNvPr>
          <p:cNvSpPr txBox="1"/>
          <p:nvPr/>
        </p:nvSpPr>
        <p:spPr>
          <a:xfrm>
            <a:off x="5107413" y="4233055"/>
            <a:ext cx="3135312" cy="261610"/>
          </a:xfrm>
          <a:prstGeom prst="rect">
            <a:avLst/>
          </a:prstGeom>
          <a:noFill/>
        </p:spPr>
        <p:txBody>
          <a:bodyPr wrap="square" rtlCol="0">
            <a:spAutoFit/>
          </a:bodyPr>
          <a:lstStyle/>
          <a:p>
            <a:pPr algn="r"/>
            <a:r>
              <a:rPr lang="en-US" sz="1050" i="1" dirty="0"/>
              <a:t>pedbikeimages.org – Dan Burden</a:t>
            </a:r>
          </a:p>
        </p:txBody>
      </p:sp>
    </p:spTree>
    <p:extLst>
      <p:ext uri="{BB962C8B-B14F-4D97-AF65-F5344CB8AC3E}">
        <p14:creationId xmlns:p14="http://schemas.microsoft.com/office/powerpoint/2010/main" val="290541203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51AF825-256F-428B-BDAD-47AF09B31153}"/>
              </a:ext>
            </a:extLst>
          </p:cNvPr>
          <p:cNvSpPr>
            <a:spLocks noGrp="1"/>
          </p:cNvSpPr>
          <p:nvPr>
            <p:ph type="title"/>
          </p:nvPr>
        </p:nvSpPr>
        <p:spPr>
          <a:xfrm>
            <a:off x="663322" y="4114800"/>
            <a:ext cx="7659687" cy="876300"/>
          </a:xfrm>
        </p:spPr>
        <p:txBody>
          <a:bodyPr/>
          <a:lstStyle/>
          <a:p>
            <a:r>
              <a:rPr lang="en-US" dirty="0"/>
              <a:t>Road Safety Management Process</a:t>
            </a:r>
          </a:p>
        </p:txBody>
      </p:sp>
      <p:sp>
        <p:nvSpPr>
          <p:cNvPr id="5" name="Text Placeholder 4">
            <a:extLst>
              <a:ext uri="{FF2B5EF4-FFF2-40B4-BE49-F238E27FC236}">
                <a16:creationId xmlns:a16="http://schemas.microsoft.com/office/drawing/2014/main" id="{DB212EB5-D49D-4C9D-8FF7-C8900C61C5BE}"/>
              </a:ext>
            </a:extLst>
          </p:cNvPr>
          <p:cNvSpPr>
            <a:spLocks noGrp="1"/>
          </p:cNvSpPr>
          <p:nvPr>
            <p:ph type="body" idx="1"/>
          </p:nvPr>
        </p:nvSpPr>
        <p:spPr/>
        <p:txBody>
          <a:bodyPr/>
          <a:lstStyle/>
          <a:p>
            <a:endParaRPr lang="en-US"/>
          </a:p>
        </p:txBody>
      </p:sp>
      <p:sp>
        <p:nvSpPr>
          <p:cNvPr id="3" name="Slide Number Placeholder 2">
            <a:extLst>
              <a:ext uri="{FF2B5EF4-FFF2-40B4-BE49-F238E27FC236}">
                <a16:creationId xmlns:a16="http://schemas.microsoft.com/office/drawing/2014/main" id="{1E5426A0-E4E4-4EDE-97B2-7F9AB3BBAE54}"/>
              </a:ext>
            </a:extLst>
          </p:cNvPr>
          <p:cNvSpPr>
            <a:spLocks noGrp="1"/>
          </p:cNvSpPr>
          <p:nvPr>
            <p:ph type="sldNum" sz="quarter" idx="12"/>
          </p:nvPr>
        </p:nvSpPr>
        <p:spPr/>
        <p:txBody>
          <a:bodyPr/>
          <a:lstStyle/>
          <a:p>
            <a:fld id="{588A7B10-5B59-5847-A2D4-DA6B67CC2B64}" type="slidenum">
              <a:rPr lang="en-US" smtClean="0"/>
              <a:t>30</a:t>
            </a:fld>
            <a:endParaRPr lang="en-US"/>
          </a:p>
        </p:txBody>
      </p:sp>
    </p:spTree>
    <p:extLst>
      <p:ext uri="{BB962C8B-B14F-4D97-AF65-F5344CB8AC3E}">
        <p14:creationId xmlns:p14="http://schemas.microsoft.com/office/powerpoint/2010/main" val="11148123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Road Safety Management Process</a:t>
            </a:r>
          </a:p>
        </p:txBody>
      </p:sp>
      <p:sp>
        <p:nvSpPr>
          <p:cNvPr id="4" name="Slide Number Placeholder 3"/>
          <p:cNvSpPr>
            <a:spLocks noGrp="1"/>
          </p:cNvSpPr>
          <p:nvPr>
            <p:ph type="sldNum" sz="quarter" idx="12"/>
          </p:nvPr>
        </p:nvSpPr>
        <p:spPr/>
        <p:txBody>
          <a:bodyPr/>
          <a:lstStyle/>
          <a:p>
            <a:fld id="{588A7B10-5B59-5847-A2D4-DA6B67CC2B64}" type="slidenum">
              <a:rPr lang="en-US" smtClean="0"/>
              <a:t>31</a:t>
            </a:fld>
            <a:endParaRPr lang="en-US"/>
          </a:p>
        </p:txBody>
      </p:sp>
      <p:graphicFrame>
        <p:nvGraphicFramePr>
          <p:cNvPr id="8" name="Diagram 7">
            <a:extLst>
              <a:ext uri="{FF2B5EF4-FFF2-40B4-BE49-F238E27FC236}">
                <a16:creationId xmlns:a16="http://schemas.microsoft.com/office/drawing/2014/main" id="{EA3202D9-FCAD-42B8-8E25-7FD307E2F994}"/>
              </a:ext>
            </a:extLst>
          </p:cNvPr>
          <p:cNvGraphicFramePr/>
          <p:nvPr>
            <p:extLst>
              <p:ext uri="{D42A27DB-BD31-4B8C-83A1-F6EECF244321}">
                <p14:modId xmlns:p14="http://schemas.microsoft.com/office/powerpoint/2010/main" val="3851759235"/>
              </p:ext>
            </p:extLst>
          </p:nvPr>
        </p:nvGraphicFramePr>
        <p:xfrm>
          <a:off x="503547" y="1063229"/>
          <a:ext cx="7331922" cy="37632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355803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Site, Systemic, and System-Wide Approaches</a:t>
            </a:r>
          </a:p>
        </p:txBody>
      </p:sp>
      <p:graphicFrame>
        <p:nvGraphicFramePr>
          <p:cNvPr id="6" name="Diagram 5"/>
          <p:cNvGraphicFramePr/>
          <p:nvPr>
            <p:extLst>
              <p:ext uri="{D42A27DB-BD31-4B8C-83A1-F6EECF244321}">
                <p14:modId xmlns:p14="http://schemas.microsoft.com/office/powerpoint/2010/main" val="2044704371"/>
              </p:ext>
            </p:extLst>
          </p:nvPr>
        </p:nvGraphicFramePr>
        <p:xfrm>
          <a:off x="359508" y="974420"/>
          <a:ext cx="7620000" cy="39631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a:extLst>
              <a:ext uri="{FF2B5EF4-FFF2-40B4-BE49-F238E27FC236}">
                <a16:creationId xmlns:a16="http://schemas.microsoft.com/office/drawing/2014/main" id="{E90F83B7-6940-47C5-AA0A-85906020D218}"/>
              </a:ext>
            </a:extLst>
          </p:cNvPr>
          <p:cNvSpPr>
            <a:spLocks noGrp="1"/>
          </p:cNvSpPr>
          <p:nvPr>
            <p:ph type="sldNum" sz="quarter" idx="12"/>
          </p:nvPr>
        </p:nvSpPr>
        <p:spPr>
          <a:xfrm>
            <a:off x="8434096" y="3875970"/>
            <a:ext cx="626794" cy="297180"/>
          </a:xfrm>
        </p:spPr>
        <p:txBody>
          <a:bodyPr/>
          <a:lstStyle/>
          <a:p>
            <a:fld id="{588A7B10-5B59-5847-A2D4-DA6B67CC2B64}" type="slidenum">
              <a:rPr lang="en-US" smtClean="0"/>
              <a:t>32</a:t>
            </a:fld>
            <a:endParaRPr lang="en-US" dirty="0"/>
          </a:p>
        </p:txBody>
      </p:sp>
    </p:spTree>
    <p:extLst>
      <p:ext uri="{BB962C8B-B14F-4D97-AF65-F5344CB8AC3E}">
        <p14:creationId xmlns:p14="http://schemas.microsoft.com/office/powerpoint/2010/main" val="19778873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Site-Level Safety Management</a:t>
            </a:r>
          </a:p>
        </p:txBody>
      </p:sp>
      <p:sp>
        <p:nvSpPr>
          <p:cNvPr id="4" name="Slide Number Placeholder 3"/>
          <p:cNvSpPr>
            <a:spLocks noGrp="1"/>
          </p:cNvSpPr>
          <p:nvPr>
            <p:ph type="sldNum" sz="quarter" idx="12"/>
          </p:nvPr>
        </p:nvSpPr>
        <p:spPr/>
        <p:txBody>
          <a:bodyPr/>
          <a:lstStyle/>
          <a:p>
            <a:fld id="{588A7B10-5B59-5847-A2D4-DA6B67CC2B64}" type="slidenum">
              <a:rPr lang="en-US" smtClean="0"/>
              <a:t>33</a:t>
            </a:fld>
            <a:endParaRPr lang="en-US"/>
          </a:p>
        </p:txBody>
      </p:sp>
      <p:graphicFrame>
        <p:nvGraphicFramePr>
          <p:cNvPr id="5" name="Diagram 4">
            <a:extLst>
              <a:ext uri="{FF2B5EF4-FFF2-40B4-BE49-F238E27FC236}">
                <a16:creationId xmlns:a16="http://schemas.microsoft.com/office/drawing/2014/main" id="{1D388D4F-A07D-4ADF-AF6E-1C841986BC04}"/>
              </a:ext>
            </a:extLst>
          </p:cNvPr>
          <p:cNvGraphicFramePr/>
          <p:nvPr>
            <p:extLst>
              <p:ext uri="{D42A27DB-BD31-4B8C-83A1-F6EECF244321}">
                <p14:modId xmlns:p14="http://schemas.microsoft.com/office/powerpoint/2010/main" val="3435434907"/>
              </p:ext>
            </p:extLst>
          </p:nvPr>
        </p:nvGraphicFramePr>
        <p:xfrm>
          <a:off x="2336548" y="1141155"/>
          <a:ext cx="4470904" cy="37177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741335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78D8E6-8909-4C98-A754-21CA83328E28}"/>
              </a:ext>
            </a:extLst>
          </p:cNvPr>
          <p:cNvSpPr>
            <a:spLocks noGrp="1"/>
          </p:cNvSpPr>
          <p:nvPr>
            <p:ph type="title"/>
          </p:nvPr>
        </p:nvSpPr>
        <p:spPr/>
        <p:txBody>
          <a:bodyPr/>
          <a:lstStyle/>
          <a:p>
            <a:r>
              <a:rPr lang="en-US" dirty="0"/>
              <a:t>Network Screening</a:t>
            </a:r>
          </a:p>
        </p:txBody>
      </p:sp>
      <p:sp>
        <p:nvSpPr>
          <p:cNvPr id="3" name="Content Placeholder 2">
            <a:extLst>
              <a:ext uri="{FF2B5EF4-FFF2-40B4-BE49-F238E27FC236}">
                <a16:creationId xmlns:a16="http://schemas.microsoft.com/office/drawing/2014/main" id="{CB35891C-4FF8-48BA-8470-E472F2536C98}"/>
              </a:ext>
            </a:extLst>
          </p:cNvPr>
          <p:cNvSpPr>
            <a:spLocks noGrp="1"/>
          </p:cNvSpPr>
          <p:nvPr>
            <p:ph idx="1"/>
          </p:nvPr>
        </p:nvSpPr>
        <p:spPr>
          <a:xfrm>
            <a:off x="359508" y="1200149"/>
            <a:ext cx="7620000" cy="3737371"/>
          </a:xfrm>
        </p:spPr>
        <p:txBody>
          <a:bodyPr>
            <a:normAutofit lnSpcReduction="10000"/>
          </a:bodyPr>
          <a:lstStyle/>
          <a:p>
            <a:r>
              <a:rPr lang="en-US" dirty="0"/>
              <a:t>Select sites with high potential for safety improvement</a:t>
            </a:r>
          </a:p>
          <a:p>
            <a:pPr lvl="1"/>
            <a:r>
              <a:rPr lang="en-US" dirty="0"/>
              <a:t>Typically through analysis of crash data</a:t>
            </a:r>
          </a:p>
          <a:p>
            <a:r>
              <a:rPr lang="en-US" dirty="0"/>
              <a:t>Key to effective network screening is to select an appropriate performance measure</a:t>
            </a:r>
          </a:p>
          <a:p>
            <a:pPr lvl="1"/>
            <a:r>
              <a:rPr lang="en-US" dirty="0"/>
              <a:t>Account for differences in traffic volume</a:t>
            </a:r>
          </a:p>
          <a:p>
            <a:pPr lvl="2"/>
            <a:r>
              <a:rPr lang="en-US" dirty="0"/>
              <a:t>Can be addressed using SPFs</a:t>
            </a:r>
          </a:p>
          <a:p>
            <a:pPr lvl="1"/>
            <a:r>
              <a:rPr lang="en-US" dirty="0"/>
              <a:t>Account for possible bias due to regression to the mean</a:t>
            </a:r>
          </a:p>
          <a:p>
            <a:pPr lvl="2"/>
            <a:r>
              <a:rPr lang="en-US" dirty="0"/>
              <a:t>Can be addressed using the EB method</a:t>
            </a:r>
          </a:p>
          <a:p>
            <a:pPr lvl="1"/>
            <a:r>
              <a:rPr lang="en-US" dirty="0"/>
              <a:t>Account for crash severity</a:t>
            </a:r>
          </a:p>
          <a:p>
            <a:pPr lvl="2"/>
            <a:r>
              <a:rPr lang="en-US" dirty="0"/>
              <a:t>Can be addressed by focusing on fatal and serious injury (or all injury) crashes</a:t>
            </a:r>
          </a:p>
        </p:txBody>
      </p:sp>
      <p:sp>
        <p:nvSpPr>
          <p:cNvPr id="4" name="Slide Number Placeholder 3">
            <a:extLst>
              <a:ext uri="{FF2B5EF4-FFF2-40B4-BE49-F238E27FC236}">
                <a16:creationId xmlns:a16="http://schemas.microsoft.com/office/drawing/2014/main" id="{02AA935C-478B-4524-9FA1-A0A35859D7FE}"/>
              </a:ext>
            </a:extLst>
          </p:cNvPr>
          <p:cNvSpPr>
            <a:spLocks noGrp="1"/>
          </p:cNvSpPr>
          <p:nvPr>
            <p:ph type="sldNum" sz="quarter" idx="12"/>
          </p:nvPr>
        </p:nvSpPr>
        <p:spPr/>
        <p:txBody>
          <a:bodyPr/>
          <a:lstStyle/>
          <a:p>
            <a:fld id="{588A7B10-5B59-5847-A2D4-DA6B67CC2B64}" type="slidenum">
              <a:rPr lang="en-US" smtClean="0"/>
              <a:t>34</a:t>
            </a:fld>
            <a:endParaRPr lang="en-US"/>
          </a:p>
        </p:txBody>
      </p:sp>
    </p:spTree>
    <p:extLst>
      <p:ext uri="{BB962C8B-B14F-4D97-AF65-F5344CB8AC3E}">
        <p14:creationId xmlns:p14="http://schemas.microsoft.com/office/powerpoint/2010/main" val="29161351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t>Exercise: Network Screening</a:t>
            </a:r>
          </a:p>
        </p:txBody>
      </p:sp>
      <p:sp>
        <p:nvSpPr>
          <p:cNvPr id="3" name="Content Placeholder 2"/>
          <p:cNvSpPr>
            <a:spLocks noGrp="1"/>
          </p:cNvSpPr>
          <p:nvPr>
            <p:ph idx="1"/>
          </p:nvPr>
        </p:nvSpPr>
        <p:spPr>
          <a:xfrm>
            <a:off x="359507" y="1200150"/>
            <a:ext cx="7840595" cy="3600450"/>
          </a:xfrm>
        </p:spPr>
        <p:txBody>
          <a:bodyPr>
            <a:normAutofit/>
          </a:bodyPr>
          <a:lstStyle/>
          <a:p>
            <a:r>
              <a:rPr lang="en-US" dirty="0"/>
              <a:t>Roadway characteristics and crash data from city in United States</a:t>
            </a:r>
          </a:p>
          <a:p>
            <a:r>
              <a:rPr lang="en-US" dirty="0"/>
              <a:t>Enclosed Excel file shows the following measures for each segment representing the 8-year study period:</a:t>
            </a:r>
          </a:p>
          <a:p>
            <a:pPr lvl="1"/>
            <a:r>
              <a:rPr lang="en-US" dirty="0"/>
              <a:t>Observed (reported) number of pedestrian crashes</a:t>
            </a:r>
          </a:p>
          <a:p>
            <a:pPr lvl="1"/>
            <a:r>
              <a:rPr lang="en-US" dirty="0"/>
              <a:t>Predicted number of pedestrian crashes based on SPF</a:t>
            </a:r>
          </a:p>
          <a:p>
            <a:pPr lvl="1"/>
            <a:r>
              <a:rPr lang="en-US" dirty="0"/>
              <a:t>Expected number of pedestrian crashes based on EB method</a:t>
            </a:r>
          </a:p>
          <a:p>
            <a:pPr lvl="1"/>
            <a:r>
              <a:rPr lang="en-US" dirty="0"/>
              <a:t>Expected-excess number of pedestrian crashes </a:t>
            </a:r>
          </a:p>
          <a:p>
            <a:pPr lvl="2"/>
            <a:r>
              <a:rPr lang="en-US" dirty="0"/>
              <a:t>= (Expected number of crashes) – (Predicted number of crashes)</a:t>
            </a:r>
          </a:p>
        </p:txBody>
      </p:sp>
      <p:sp>
        <p:nvSpPr>
          <p:cNvPr id="4" name="Slide Number Placeholder 3"/>
          <p:cNvSpPr>
            <a:spLocks noGrp="1"/>
          </p:cNvSpPr>
          <p:nvPr>
            <p:ph type="sldNum" sz="quarter" idx="12"/>
          </p:nvPr>
        </p:nvSpPr>
        <p:spPr/>
        <p:txBody>
          <a:bodyPr/>
          <a:lstStyle/>
          <a:p>
            <a:fld id="{588A7B10-5B59-5847-A2D4-DA6B67CC2B64}" type="slidenum">
              <a:rPr lang="en-US" smtClean="0"/>
              <a:t>35</a:t>
            </a:fld>
            <a:endParaRPr lang="en-US"/>
          </a:p>
        </p:txBody>
      </p:sp>
    </p:spTree>
    <p:extLst>
      <p:ext uri="{BB962C8B-B14F-4D97-AF65-F5344CB8AC3E}">
        <p14:creationId xmlns:p14="http://schemas.microsoft.com/office/powerpoint/2010/main" val="163465984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Exercise, </a:t>
            </a:r>
            <a:r>
              <a:rPr lang="en-US" sz="4000" i="1" dirty="0"/>
              <a:t>cont.</a:t>
            </a:r>
            <a:r>
              <a:rPr lang="en-US" sz="4000" dirty="0"/>
              <a:t>: Network Screening</a:t>
            </a:r>
            <a:endParaRPr lang="en-US" sz="4000" i="1" dirty="0"/>
          </a:p>
        </p:txBody>
      </p:sp>
      <p:sp>
        <p:nvSpPr>
          <p:cNvPr id="3" name="Content Placeholder 2"/>
          <p:cNvSpPr>
            <a:spLocks noGrp="1"/>
          </p:cNvSpPr>
          <p:nvPr>
            <p:ph idx="1"/>
          </p:nvPr>
        </p:nvSpPr>
        <p:spPr/>
        <p:txBody>
          <a:bodyPr>
            <a:normAutofit fontScale="92500" lnSpcReduction="10000"/>
          </a:bodyPr>
          <a:lstStyle/>
          <a:p>
            <a:r>
              <a:rPr lang="en-US" dirty="0"/>
              <a:t>23,000+ midblock segments</a:t>
            </a:r>
          </a:p>
          <a:p>
            <a:r>
              <a:rPr lang="en-US" dirty="0"/>
              <a:t>Use different measures to conduct network screening</a:t>
            </a:r>
          </a:p>
          <a:p>
            <a:r>
              <a:rPr lang="en-US" dirty="0"/>
              <a:t>Select top 100 segments based on each measure by sorting the excel file on each measure in decreasing order</a:t>
            </a:r>
          </a:p>
          <a:p>
            <a:r>
              <a:rPr lang="en-US" dirty="0"/>
              <a:t>Questions:</a:t>
            </a:r>
          </a:p>
          <a:p>
            <a:pPr lvl="1"/>
            <a:r>
              <a:rPr lang="en-US" dirty="0"/>
              <a:t>Do all measures give same set of top 100 segments?</a:t>
            </a:r>
          </a:p>
          <a:p>
            <a:pPr lvl="1"/>
            <a:r>
              <a:rPr lang="en-US" dirty="0"/>
              <a:t>Do certain segments consistently rank in top 100?</a:t>
            </a:r>
          </a:p>
          <a:p>
            <a:pPr lvl="1"/>
            <a:r>
              <a:rPr lang="en-US" dirty="0"/>
              <a:t>What are the characteristics of top ranked segments?</a:t>
            </a:r>
          </a:p>
          <a:p>
            <a:r>
              <a:rPr lang="en-US" dirty="0"/>
              <a:t>Being a top 100 segment does not necessarily imply that a treatment is warranted</a:t>
            </a:r>
          </a:p>
          <a:p>
            <a:pPr lvl="1"/>
            <a:r>
              <a:rPr lang="en-US" dirty="0"/>
              <a:t>These segments are prime candidates for further investigation</a:t>
            </a:r>
          </a:p>
        </p:txBody>
      </p:sp>
      <p:sp>
        <p:nvSpPr>
          <p:cNvPr id="4" name="Slide Number Placeholder 3"/>
          <p:cNvSpPr>
            <a:spLocks noGrp="1"/>
          </p:cNvSpPr>
          <p:nvPr>
            <p:ph type="sldNum" sz="quarter" idx="12"/>
          </p:nvPr>
        </p:nvSpPr>
        <p:spPr/>
        <p:txBody>
          <a:bodyPr/>
          <a:lstStyle/>
          <a:p>
            <a:fld id="{588A7B10-5B59-5847-A2D4-DA6B67CC2B64}" type="slidenum">
              <a:rPr lang="en-US" smtClean="0"/>
              <a:t>36</a:t>
            </a:fld>
            <a:endParaRPr lang="en-US"/>
          </a:p>
        </p:txBody>
      </p:sp>
    </p:spTree>
    <p:extLst>
      <p:ext uri="{BB962C8B-B14F-4D97-AF65-F5344CB8AC3E}">
        <p14:creationId xmlns:p14="http://schemas.microsoft.com/office/powerpoint/2010/main" val="28963849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02A2EE-C298-44C5-9332-7679FF0BF4D2}"/>
              </a:ext>
            </a:extLst>
          </p:cNvPr>
          <p:cNvSpPr>
            <a:spLocks noGrp="1"/>
          </p:cNvSpPr>
          <p:nvPr>
            <p:ph type="title"/>
          </p:nvPr>
        </p:nvSpPr>
        <p:spPr/>
        <p:txBody>
          <a:bodyPr/>
          <a:lstStyle/>
          <a:p>
            <a:r>
              <a:rPr lang="en-US" dirty="0"/>
              <a:t>Diagnosis - Purpose</a:t>
            </a:r>
          </a:p>
        </p:txBody>
      </p:sp>
      <p:sp>
        <p:nvSpPr>
          <p:cNvPr id="3" name="Content Placeholder 2">
            <a:extLst>
              <a:ext uri="{FF2B5EF4-FFF2-40B4-BE49-F238E27FC236}">
                <a16:creationId xmlns:a16="http://schemas.microsoft.com/office/drawing/2014/main" id="{E3AB2040-DBEC-4566-B3FB-8EB99050DAC3}"/>
              </a:ext>
            </a:extLst>
          </p:cNvPr>
          <p:cNvSpPr>
            <a:spLocks noGrp="1"/>
          </p:cNvSpPr>
          <p:nvPr>
            <p:ph idx="1"/>
          </p:nvPr>
        </p:nvSpPr>
        <p:spPr/>
        <p:txBody>
          <a:bodyPr/>
          <a:lstStyle/>
          <a:p>
            <a:r>
              <a:rPr lang="en-US" dirty="0"/>
              <a:t>Investigate sites identified in network screening</a:t>
            </a:r>
          </a:p>
          <a:p>
            <a:pPr lvl="1"/>
            <a:r>
              <a:rPr lang="en-US" dirty="0"/>
              <a:t>Understand crash patterns</a:t>
            </a:r>
          </a:p>
          <a:p>
            <a:pPr lvl="1"/>
            <a:r>
              <a:rPr lang="en-US" dirty="0"/>
              <a:t>Diagnose underlying factors</a:t>
            </a:r>
          </a:p>
        </p:txBody>
      </p:sp>
      <p:sp>
        <p:nvSpPr>
          <p:cNvPr id="4" name="Slide Number Placeholder 3">
            <a:extLst>
              <a:ext uri="{FF2B5EF4-FFF2-40B4-BE49-F238E27FC236}">
                <a16:creationId xmlns:a16="http://schemas.microsoft.com/office/drawing/2014/main" id="{392ADF90-53C9-40D4-9A3C-138997A38111}"/>
              </a:ext>
            </a:extLst>
          </p:cNvPr>
          <p:cNvSpPr>
            <a:spLocks noGrp="1"/>
          </p:cNvSpPr>
          <p:nvPr>
            <p:ph type="sldNum" sz="quarter" idx="12"/>
          </p:nvPr>
        </p:nvSpPr>
        <p:spPr/>
        <p:txBody>
          <a:bodyPr/>
          <a:lstStyle/>
          <a:p>
            <a:fld id="{588A7B10-5B59-5847-A2D4-DA6B67CC2B64}" type="slidenum">
              <a:rPr lang="en-US" smtClean="0"/>
              <a:pPr/>
              <a:t>37</a:t>
            </a:fld>
            <a:endParaRPr lang="en-US"/>
          </a:p>
        </p:txBody>
      </p:sp>
    </p:spTree>
    <p:extLst>
      <p:ext uri="{BB962C8B-B14F-4D97-AF65-F5344CB8AC3E}">
        <p14:creationId xmlns:p14="http://schemas.microsoft.com/office/powerpoint/2010/main" val="31829883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02A2EE-C298-44C5-9332-7679FF0BF4D2}"/>
              </a:ext>
            </a:extLst>
          </p:cNvPr>
          <p:cNvSpPr>
            <a:spLocks noGrp="1"/>
          </p:cNvSpPr>
          <p:nvPr>
            <p:ph type="title"/>
          </p:nvPr>
        </p:nvSpPr>
        <p:spPr/>
        <p:txBody>
          <a:bodyPr/>
          <a:lstStyle/>
          <a:p>
            <a:r>
              <a:rPr lang="en-US" dirty="0"/>
              <a:t>Diagnosis - Process</a:t>
            </a:r>
          </a:p>
        </p:txBody>
      </p:sp>
      <p:sp>
        <p:nvSpPr>
          <p:cNvPr id="3" name="Content Placeholder 2">
            <a:extLst>
              <a:ext uri="{FF2B5EF4-FFF2-40B4-BE49-F238E27FC236}">
                <a16:creationId xmlns:a16="http://schemas.microsoft.com/office/drawing/2014/main" id="{E3AB2040-DBEC-4566-B3FB-8EB99050DAC3}"/>
              </a:ext>
            </a:extLst>
          </p:cNvPr>
          <p:cNvSpPr>
            <a:spLocks noGrp="1"/>
          </p:cNvSpPr>
          <p:nvPr>
            <p:ph idx="1"/>
          </p:nvPr>
        </p:nvSpPr>
        <p:spPr>
          <a:xfrm>
            <a:off x="359508" y="1200150"/>
            <a:ext cx="3327589" cy="3600450"/>
          </a:xfrm>
        </p:spPr>
        <p:txBody>
          <a:bodyPr/>
          <a:lstStyle/>
          <a:p>
            <a:r>
              <a:rPr lang="en-US" dirty="0"/>
              <a:t>Review safety data (e.g., crash history)</a:t>
            </a:r>
          </a:p>
          <a:p>
            <a:r>
              <a:rPr lang="en-US" dirty="0"/>
              <a:t>Assess supporting documentation</a:t>
            </a:r>
          </a:p>
          <a:p>
            <a:r>
              <a:rPr lang="en-US" dirty="0"/>
              <a:t>Assess site conditions and traffic operations</a:t>
            </a:r>
          </a:p>
          <a:p>
            <a:r>
              <a:rPr lang="en-US" dirty="0"/>
              <a:t>Observe road user behaviors</a:t>
            </a:r>
          </a:p>
          <a:p>
            <a:pPr lvl="1"/>
            <a:endParaRPr lang="en-US" dirty="0"/>
          </a:p>
        </p:txBody>
      </p:sp>
      <p:sp>
        <p:nvSpPr>
          <p:cNvPr id="4" name="Slide Number Placeholder 3">
            <a:extLst>
              <a:ext uri="{FF2B5EF4-FFF2-40B4-BE49-F238E27FC236}">
                <a16:creationId xmlns:a16="http://schemas.microsoft.com/office/drawing/2014/main" id="{392ADF90-53C9-40D4-9A3C-138997A38111}"/>
              </a:ext>
            </a:extLst>
          </p:cNvPr>
          <p:cNvSpPr>
            <a:spLocks noGrp="1"/>
          </p:cNvSpPr>
          <p:nvPr>
            <p:ph type="sldNum" sz="quarter" idx="12"/>
          </p:nvPr>
        </p:nvSpPr>
        <p:spPr/>
        <p:txBody>
          <a:bodyPr/>
          <a:lstStyle/>
          <a:p>
            <a:fld id="{588A7B10-5B59-5847-A2D4-DA6B67CC2B64}" type="slidenum">
              <a:rPr lang="en-US" smtClean="0"/>
              <a:pPr/>
              <a:t>38</a:t>
            </a:fld>
            <a:endParaRPr lang="en-US"/>
          </a:p>
        </p:txBody>
      </p:sp>
      <p:pic>
        <p:nvPicPr>
          <p:cNvPr id="5" name="Picture 4" descr="Aerial image of intersection with arrows overlayed which are part of the safety diagnosis process ">
            <a:extLst>
              <a:ext uri="{FF2B5EF4-FFF2-40B4-BE49-F238E27FC236}">
                <a16:creationId xmlns:a16="http://schemas.microsoft.com/office/drawing/2014/main" id="{184B0246-AB4E-4513-8CD6-DE782C50640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1976" r="11271" b="10714"/>
          <a:stretch/>
        </p:blipFill>
        <p:spPr>
          <a:xfrm>
            <a:off x="4056437" y="1274155"/>
            <a:ext cx="3923071" cy="3526445"/>
          </a:xfrm>
          <a:prstGeom prst="rect">
            <a:avLst/>
          </a:prstGeom>
          <a:ln>
            <a:solidFill>
              <a:schemeClr val="bg1">
                <a:lumMod val="85000"/>
              </a:schemeClr>
            </a:solidFill>
          </a:ln>
        </p:spPr>
      </p:pic>
      <p:sp>
        <p:nvSpPr>
          <p:cNvPr id="6" name="TextBox 5">
            <a:extLst>
              <a:ext uri="{FF2B5EF4-FFF2-40B4-BE49-F238E27FC236}">
                <a16:creationId xmlns:a16="http://schemas.microsoft.com/office/drawing/2014/main" id="{A340D169-7EF6-476D-88D4-6A9AA1D762A5}"/>
              </a:ext>
            </a:extLst>
          </p:cNvPr>
          <p:cNvSpPr txBox="1"/>
          <p:nvPr/>
        </p:nvSpPr>
        <p:spPr>
          <a:xfrm>
            <a:off x="4844196" y="4800600"/>
            <a:ext cx="3135312" cy="261610"/>
          </a:xfrm>
          <a:prstGeom prst="rect">
            <a:avLst/>
          </a:prstGeom>
          <a:noFill/>
        </p:spPr>
        <p:txBody>
          <a:bodyPr wrap="square" rtlCol="0">
            <a:spAutoFit/>
          </a:bodyPr>
          <a:lstStyle/>
          <a:p>
            <a:pPr algn="r"/>
            <a:r>
              <a:rPr lang="en-US" sz="1050" i="1" dirty="0"/>
              <a:t>FHWA (aerial imagery via NH GRANIT)</a:t>
            </a:r>
          </a:p>
        </p:txBody>
      </p:sp>
    </p:spTree>
    <p:extLst>
      <p:ext uri="{BB962C8B-B14F-4D97-AF65-F5344CB8AC3E}">
        <p14:creationId xmlns:p14="http://schemas.microsoft.com/office/powerpoint/2010/main" val="17694404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49AFC4-75F2-4ECA-B7A9-EC9A3BB9BA72}"/>
              </a:ext>
            </a:extLst>
          </p:cNvPr>
          <p:cNvSpPr>
            <a:spLocks noGrp="1"/>
          </p:cNvSpPr>
          <p:nvPr>
            <p:ph type="title"/>
          </p:nvPr>
        </p:nvSpPr>
        <p:spPr/>
        <p:txBody>
          <a:bodyPr>
            <a:normAutofit/>
          </a:bodyPr>
          <a:lstStyle/>
          <a:p>
            <a:r>
              <a:rPr lang="en-US" dirty="0"/>
              <a:t>Road Safety Audits</a:t>
            </a:r>
          </a:p>
        </p:txBody>
      </p:sp>
      <p:sp>
        <p:nvSpPr>
          <p:cNvPr id="3" name="Content Placeholder 2">
            <a:extLst>
              <a:ext uri="{FF2B5EF4-FFF2-40B4-BE49-F238E27FC236}">
                <a16:creationId xmlns:a16="http://schemas.microsoft.com/office/drawing/2014/main" id="{086999B6-242B-4B24-90E4-D38CDDD995DE}"/>
              </a:ext>
            </a:extLst>
          </p:cNvPr>
          <p:cNvSpPr>
            <a:spLocks noGrp="1"/>
          </p:cNvSpPr>
          <p:nvPr>
            <p:ph idx="1"/>
          </p:nvPr>
        </p:nvSpPr>
        <p:spPr>
          <a:xfrm>
            <a:off x="359508" y="1200150"/>
            <a:ext cx="6689878" cy="3600450"/>
          </a:xfrm>
        </p:spPr>
        <p:txBody>
          <a:bodyPr/>
          <a:lstStyle/>
          <a:p>
            <a:r>
              <a:rPr lang="en-US" dirty="0"/>
              <a:t>Formal examination of a planned or existing facility by an experienced, independent team</a:t>
            </a:r>
          </a:p>
          <a:p>
            <a:pPr lvl="1"/>
            <a:r>
              <a:rPr lang="en-US" dirty="0"/>
              <a:t>Focused solely on safety issues</a:t>
            </a:r>
          </a:p>
          <a:p>
            <a:r>
              <a:rPr lang="en-US" dirty="0"/>
              <a:t>Why perform an audit?</a:t>
            </a:r>
          </a:p>
          <a:p>
            <a:pPr lvl="1"/>
            <a:r>
              <a:rPr lang="en-US" dirty="0"/>
              <a:t>Complement crash data or crash data are incomplete</a:t>
            </a:r>
          </a:p>
          <a:p>
            <a:pPr lvl="1"/>
            <a:r>
              <a:rPr lang="en-US" dirty="0"/>
              <a:t>Help identify causes of problems and solutions</a:t>
            </a:r>
          </a:p>
          <a:p>
            <a:pPr lvl="1"/>
            <a:r>
              <a:rPr lang="en-US" dirty="0"/>
              <a:t>Engage decision makers and the public</a:t>
            </a:r>
          </a:p>
          <a:p>
            <a:endParaRPr lang="en-US" dirty="0"/>
          </a:p>
        </p:txBody>
      </p:sp>
      <p:sp>
        <p:nvSpPr>
          <p:cNvPr id="4" name="Slide Number Placeholder 3">
            <a:extLst>
              <a:ext uri="{FF2B5EF4-FFF2-40B4-BE49-F238E27FC236}">
                <a16:creationId xmlns:a16="http://schemas.microsoft.com/office/drawing/2014/main" id="{D7120D2C-8AFF-496E-B84D-09BE7FB2D19D}"/>
              </a:ext>
            </a:extLst>
          </p:cNvPr>
          <p:cNvSpPr>
            <a:spLocks noGrp="1"/>
          </p:cNvSpPr>
          <p:nvPr>
            <p:ph type="sldNum" sz="quarter" idx="12"/>
          </p:nvPr>
        </p:nvSpPr>
        <p:spPr/>
        <p:txBody>
          <a:bodyPr/>
          <a:lstStyle/>
          <a:p>
            <a:fld id="{588A7B10-5B59-5847-A2D4-DA6B67CC2B64}" type="slidenum">
              <a:rPr lang="en-US" smtClean="0"/>
              <a:t>39</a:t>
            </a:fld>
            <a:endParaRPr lang="en-US"/>
          </a:p>
        </p:txBody>
      </p:sp>
    </p:spTree>
    <p:extLst>
      <p:ext uri="{BB962C8B-B14F-4D97-AF65-F5344CB8AC3E}">
        <p14:creationId xmlns:p14="http://schemas.microsoft.com/office/powerpoint/2010/main" val="17761201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CB3F1-EC7C-4C98-8581-6F0766BE0D50}"/>
              </a:ext>
            </a:extLst>
          </p:cNvPr>
          <p:cNvSpPr>
            <a:spLocks noGrp="1"/>
          </p:cNvSpPr>
          <p:nvPr>
            <p:ph type="title"/>
          </p:nvPr>
        </p:nvSpPr>
        <p:spPr/>
        <p:txBody>
          <a:bodyPr/>
          <a:lstStyle/>
          <a:p>
            <a:r>
              <a:rPr lang="en-US" dirty="0"/>
              <a:t>Defining and Measuring Safety</a:t>
            </a:r>
          </a:p>
        </p:txBody>
      </p:sp>
      <p:sp>
        <p:nvSpPr>
          <p:cNvPr id="3" name="Text Placeholder 2">
            <a:extLst>
              <a:ext uri="{FF2B5EF4-FFF2-40B4-BE49-F238E27FC236}">
                <a16:creationId xmlns:a16="http://schemas.microsoft.com/office/drawing/2014/main" id="{83335C01-C9DF-4675-A0E1-750BFF885A3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4E3C1EF-015E-4281-B0D2-001EA8CE8CC2}"/>
              </a:ext>
            </a:extLst>
          </p:cNvPr>
          <p:cNvSpPr>
            <a:spLocks noGrp="1"/>
          </p:cNvSpPr>
          <p:nvPr>
            <p:ph type="sldNum" sz="quarter" idx="12"/>
          </p:nvPr>
        </p:nvSpPr>
        <p:spPr/>
        <p:txBody>
          <a:bodyPr/>
          <a:lstStyle/>
          <a:p>
            <a:fld id="{588A7B10-5B59-5847-A2D4-DA6B67CC2B64}" type="slidenum">
              <a:rPr lang="en-US" smtClean="0"/>
              <a:t>4</a:t>
            </a:fld>
            <a:endParaRPr lang="en-US"/>
          </a:p>
        </p:txBody>
      </p:sp>
    </p:spTree>
    <p:extLst>
      <p:ext uri="{BB962C8B-B14F-4D97-AF65-F5344CB8AC3E}">
        <p14:creationId xmlns:p14="http://schemas.microsoft.com/office/powerpoint/2010/main" val="2661187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766AEB-2242-469C-B567-B6452170E179}"/>
              </a:ext>
            </a:extLst>
          </p:cNvPr>
          <p:cNvSpPr>
            <a:spLocks noGrp="1"/>
          </p:cNvSpPr>
          <p:nvPr>
            <p:ph type="title"/>
          </p:nvPr>
        </p:nvSpPr>
        <p:spPr/>
        <p:txBody>
          <a:bodyPr/>
          <a:lstStyle/>
          <a:p>
            <a:r>
              <a:rPr lang="en-US" dirty="0"/>
              <a:t>Road Safety Audits - Process</a:t>
            </a:r>
          </a:p>
        </p:txBody>
      </p:sp>
      <p:sp>
        <p:nvSpPr>
          <p:cNvPr id="3" name="Content Placeholder 2">
            <a:extLst>
              <a:ext uri="{FF2B5EF4-FFF2-40B4-BE49-F238E27FC236}">
                <a16:creationId xmlns:a16="http://schemas.microsoft.com/office/drawing/2014/main" id="{2806DAE6-8D94-4181-8B27-92B5BD399A91}"/>
              </a:ext>
            </a:extLst>
          </p:cNvPr>
          <p:cNvSpPr>
            <a:spLocks noGrp="1"/>
          </p:cNvSpPr>
          <p:nvPr>
            <p:ph idx="1"/>
          </p:nvPr>
        </p:nvSpPr>
        <p:spPr/>
        <p:txBody>
          <a:bodyPr/>
          <a:lstStyle/>
          <a:p>
            <a:r>
              <a:rPr lang="en-US" dirty="0"/>
              <a:t>Identify/prioritize sites</a:t>
            </a:r>
          </a:p>
          <a:p>
            <a:r>
              <a:rPr lang="en-US" dirty="0"/>
              <a:t>Gather team</a:t>
            </a:r>
          </a:p>
          <a:p>
            <a:pPr lvl="1"/>
            <a:r>
              <a:rPr lang="en-US" dirty="0"/>
              <a:t>Independent</a:t>
            </a:r>
          </a:p>
          <a:p>
            <a:pPr lvl="1"/>
            <a:r>
              <a:rPr lang="en-US" dirty="0"/>
              <a:t>Multidisciplinary</a:t>
            </a:r>
          </a:p>
          <a:p>
            <a:r>
              <a:rPr lang="en-US" dirty="0"/>
              <a:t>Review background data</a:t>
            </a:r>
          </a:p>
          <a:p>
            <a:r>
              <a:rPr lang="en-US" dirty="0"/>
              <a:t>Perform audits in various conditions</a:t>
            </a:r>
          </a:p>
          <a:p>
            <a:r>
              <a:rPr lang="en-US" dirty="0"/>
              <a:t>Prepare/present report</a:t>
            </a:r>
          </a:p>
          <a:p>
            <a:r>
              <a:rPr lang="en-US" dirty="0"/>
              <a:t>Discuss and incorporate recommendations with “client”</a:t>
            </a:r>
          </a:p>
          <a:p>
            <a:endParaRPr lang="en-US" dirty="0"/>
          </a:p>
        </p:txBody>
      </p:sp>
      <p:sp>
        <p:nvSpPr>
          <p:cNvPr id="4" name="Slide Number Placeholder 3">
            <a:extLst>
              <a:ext uri="{FF2B5EF4-FFF2-40B4-BE49-F238E27FC236}">
                <a16:creationId xmlns:a16="http://schemas.microsoft.com/office/drawing/2014/main" id="{905F61A8-8D71-4FBE-876F-BAC988289A8B}"/>
              </a:ext>
            </a:extLst>
          </p:cNvPr>
          <p:cNvSpPr>
            <a:spLocks noGrp="1"/>
          </p:cNvSpPr>
          <p:nvPr>
            <p:ph type="sldNum" sz="quarter" idx="12"/>
          </p:nvPr>
        </p:nvSpPr>
        <p:spPr/>
        <p:txBody>
          <a:bodyPr/>
          <a:lstStyle/>
          <a:p>
            <a:fld id="{588A7B10-5B59-5847-A2D4-DA6B67CC2B64}" type="slidenum">
              <a:rPr lang="en-US" smtClean="0"/>
              <a:t>40</a:t>
            </a:fld>
            <a:endParaRPr lang="en-US"/>
          </a:p>
        </p:txBody>
      </p:sp>
    </p:spTree>
    <p:extLst>
      <p:ext uri="{BB962C8B-B14F-4D97-AF65-F5344CB8AC3E}">
        <p14:creationId xmlns:p14="http://schemas.microsoft.com/office/powerpoint/2010/main" val="28294109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DBFB955-DA53-442B-8095-E3C73E1E44C3}"/>
              </a:ext>
            </a:extLst>
          </p:cNvPr>
          <p:cNvSpPr>
            <a:spLocks noGrp="1"/>
          </p:cNvSpPr>
          <p:nvPr>
            <p:ph type="sldNum" sz="quarter" idx="12"/>
          </p:nvPr>
        </p:nvSpPr>
        <p:spPr/>
        <p:txBody>
          <a:bodyPr/>
          <a:lstStyle/>
          <a:p>
            <a:fld id="{588A7B10-5B59-5847-A2D4-DA6B67CC2B64}" type="slidenum">
              <a:rPr lang="en-US" smtClean="0"/>
              <a:t>41</a:t>
            </a:fld>
            <a:endParaRPr lang="en-US"/>
          </a:p>
        </p:txBody>
      </p:sp>
      <p:pic>
        <p:nvPicPr>
          <p:cNvPr id="5" name="Picture 4" descr="Cover for the Pedestrian Road Safety Audit Guidelines and Prompt Lists ">
            <a:extLst>
              <a:ext uri="{FF2B5EF4-FFF2-40B4-BE49-F238E27FC236}">
                <a16:creationId xmlns:a16="http://schemas.microsoft.com/office/drawing/2014/main" id="{728CDFA3-1CBD-4E34-886F-E21A2BAC870F}"/>
              </a:ext>
            </a:extLst>
          </p:cNvPr>
          <p:cNvPicPr>
            <a:picLocks noChangeAspect="1"/>
          </p:cNvPicPr>
          <p:nvPr/>
        </p:nvPicPr>
        <p:blipFill>
          <a:blip r:embed="rId3"/>
          <a:stretch>
            <a:fillRect/>
          </a:stretch>
        </p:blipFill>
        <p:spPr>
          <a:xfrm>
            <a:off x="538005" y="372139"/>
            <a:ext cx="3477263" cy="4399221"/>
          </a:xfrm>
          <a:prstGeom prst="rect">
            <a:avLst/>
          </a:prstGeom>
          <a:ln>
            <a:solidFill>
              <a:schemeClr val="tx2"/>
            </a:solidFill>
          </a:ln>
        </p:spPr>
      </p:pic>
      <p:pic>
        <p:nvPicPr>
          <p:cNvPr id="6" name="Picture 5" descr="Cover for the Bicycle Road Safety Audit Guidelines and Prompt Lists ">
            <a:extLst>
              <a:ext uri="{FF2B5EF4-FFF2-40B4-BE49-F238E27FC236}">
                <a16:creationId xmlns:a16="http://schemas.microsoft.com/office/drawing/2014/main" id="{82EDE423-6E36-405A-8E7E-DF272CF07BD0}"/>
              </a:ext>
            </a:extLst>
          </p:cNvPr>
          <p:cNvPicPr>
            <a:picLocks noChangeAspect="1"/>
          </p:cNvPicPr>
          <p:nvPr/>
        </p:nvPicPr>
        <p:blipFill>
          <a:blip r:embed="rId4"/>
          <a:stretch>
            <a:fillRect/>
          </a:stretch>
        </p:blipFill>
        <p:spPr>
          <a:xfrm>
            <a:off x="4424477" y="372139"/>
            <a:ext cx="3429711" cy="4399221"/>
          </a:xfrm>
          <a:prstGeom prst="rect">
            <a:avLst/>
          </a:prstGeom>
          <a:ln>
            <a:solidFill>
              <a:schemeClr val="tx2"/>
            </a:solidFill>
          </a:ln>
        </p:spPr>
      </p:pic>
      <p:sp>
        <p:nvSpPr>
          <p:cNvPr id="7" name="TextBox 6">
            <a:extLst>
              <a:ext uri="{FF2B5EF4-FFF2-40B4-BE49-F238E27FC236}">
                <a16:creationId xmlns:a16="http://schemas.microsoft.com/office/drawing/2014/main" id="{DFB09D66-CCD4-43C9-BA07-D7D7BFFCE494}"/>
              </a:ext>
            </a:extLst>
          </p:cNvPr>
          <p:cNvSpPr txBox="1"/>
          <p:nvPr/>
        </p:nvSpPr>
        <p:spPr>
          <a:xfrm>
            <a:off x="4718876" y="4771360"/>
            <a:ext cx="3135312" cy="261610"/>
          </a:xfrm>
          <a:prstGeom prst="rect">
            <a:avLst/>
          </a:prstGeom>
          <a:noFill/>
        </p:spPr>
        <p:txBody>
          <a:bodyPr wrap="square" rtlCol="0">
            <a:spAutoFit/>
          </a:bodyPr>
          <a:lstStyle/>
          <a:p>
            <a:pPr algn="r"/>
            <a:r>
              <a:rPr lang="en-US" sz="1050" i="1" dirty="0"/>
              <a:t>FHWA</a:t>
            </a:r>
          </a:p>
        </p:txBody>
      </p:sp>
    </p:spTree>
    <p:extLst>
      <p:ext uri="{BB962C8B-B14F-4D97-AF65-F5344CB8AC3E}">
        <p14:creationId xmlns:p14="http://schemas.microsoft.com/office/powerpoint/2010/main" val="332364116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Road Safety Audits - Decision Points</a:t>
            </a:r>
          </a:p>
        </p:txBody>
      </p:sp>
      <p:sp>
        <p:nvSpPr>
          <p:cNvPr id="3" name="Content Placeholder 2"/>
          <p:cNvSpPr>
            <a:spLocks noGrp="1"/>
          </p:cNvSpPr>
          <p:nvPr>
            <p:ph idx="1"/>
          </p:nvPr>
        </p:nvSpPr>
        <p:spPr/>
        <p:txBody>
          <a:bodyPr/>
          <a:lstStyle/>
          <a:p>
            <a:r>
              <a:rPr lang="en-US" sz="2400" dirty="0"/>
              <a:t>What to do with audit info?</a:t>
            </a:r>
          </a:p>
          <a:p>
            <a:pPr lvl="1"/>
            <a:r>
              <a:rPr lang="en-US" sz="2400" dirty="0"/>
              <a:t>Balance against and compare to other data sources (crash data, survey or complaint data)</a:t>
            </a:r>
          </a:p>
          <a:p>
            <a:pPr lvl="1"/>
            <a:r>
              <a:rPr lang="en-US" sz="2400" dirty="0"/>
              <a:t>May need to perform audits at different times</a:t>
            </a:r>
          </a:p>
          <a:p>
            <a:pPr lvl="1"/>
            <a:r>
              <a:rPr lang="en-US" sz="2400" dirty="0"/>
              <a:t>Prioritize: Develop weighting factors/scores or other systems</a:t>
            </a:r>
          </a:p>
          <a:p>
            <a:pPr lvl="1"/>
            <a:r>
              <a:rPr lang="en-US" sz="2400" dirty="0"/>
              <a:t>Use to identify potential treatments</a:t>
            </a:r>
          </a:p>
          <a:p>
            <a:pPr lvl="1"/>
            <a:endParaRPr lang="en-US" dirty="0"/>
          </a:p>
        </p:txBody>
      </p:sp>
      <p:sp>
        <p:nvSpPr>
          <p:cNvPr id="4" name="Slide Number Placeholder 3">
            <a:extLst>
              <a:ext uri="{FF2B5EF4-FFF2-40B4-BE49-F238E27FC236}">
                <a16:creationId xmlns:a16="http://schemas.microsoft.com/office/drawing/2014/main" id="{FAB6794E-8434-4DEE-811F-459881F7D9A7}"/>
              </a:ext>
            </a:extLst>
          </p:cNvPr>
          <p:cNvSpPr>
            <a:spLocks noGrp="1"/>
          </p:cNvSpPr>
          <p:nvPr>
            <p:ph type="sldNum" sz="quarter" idx="12"/>
          </p:nvPr>
        </p:nvSpPr>
        <p:spPr>
          <a:xfrm>
            <a:off x="8434096" y="3875970"/>
            <a:ext cx="626794" cy="297180"/>
          </a:xfrm>
        </p:spPr>
        <p:txBody>
          <a:bodyPr/>
          <a:lstStyle/>
          <a:p>
            <a:fld id="{588A7B10-5B59-5847-A2D4-DA6B67CC2B64}" type="slidenum">
              <a:rPr lang="en-US" smtClean="0"/>
              <a:t>42</a:t>
            </a:fld>
            <a:endParaRPr 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FF4B35-1CC5-4EC8-B589-4D2CCD9D0ED0}"/>
              </a:ext>
            </a:extLst>
          </p:cNvPr>
          <p:cNvSpPr>
            <a:spLocks noGrp="1"/>
          </p:cNvSpPr>
          <p:nvPr>
            <p:ph type="title"/>
          </p:nvPr>
        </p:nvSpPr>
        <p:spPr/>
        <p:txBody>
          <a:bodyPr/>
          <a:lstStyle/>
          <a:p>
            <a:r>
              <a:rPr lang="en-US" dirty="0"/>
              <a:t>Countermeasure Selection	</a:t>
            </a:r>
          </a:p>
        </p:txBody>
      </p:sp>
      <p:sp>
        <p:nvSpPr>
          <p:cNvPr id="3" name="Content Placeholder 2">
            <a:extLst>
              <a:ext uri="{FF2B5EF4-FFF2-40B4-BE49-F238E27FC236}">
                <a16:creationId xmlns:a16="http://schemas.microsoft.com/office/drawing/2014/main" id="{798F2C24-CE9A-474D-9F04-0BD52203F9CD}"/>
              </a:ext>
            </a:extLst>
          </p:cNvPr>
          <p:cNvSpPr>
            <a:spLocks noGrp="1"/>
          </p:cNvSpPr>
          <p:nvPr>
            <p:ph idx="1"/>
          </p:nvPr>
        </p:nvSpPr>
        <p:spPr/>
        <p:txBody>
          <a:bodyPr>
            <a:normAutofit/>
          </a:bodyPr>
          <a:lstStyle/>
          <a:p>
            <a:r>
              <a:rPr lang="en-US" sz="2400" dirty="0"/>
              <a:t>Preceding steps:</a:t>
            </a:r>
          </a:p>
          <a:p>
            <a:pPr lvl="1"/>
            <a:r>
              <a:rPr lang="en-US" sz="2400" dirty="0"/>
              <a:t>Collect data</a:t>
            </a:r>
          </a:p>
          <a:p>
            <a:pPr lvl="1"/>
            <a:r>
              <a:rPr lang="en-US" sz="2400" b="1" dirty="0"/>
              <a:t>Engage the public</a:t>
            </a:r>
          </a:p>
          <a:p>
            <a:pPr lvl="1"/>
            <a:r>
              <a:rPr lang="en-US" sz="2400" dirty="0"/>
              <a:t>Inventory conditions</a:t>
            </a:r>
          </a:p>
          <a:p>
            <a:pPr lvl="1"/>
            <a:r>
              <a:rPr lang="en-US" sz="2400" dirty="0"/>
              <a:t>Prioritize locations</a:t>
            </a:r>
          </a:p>
          <a:p>
            <a:pPr lvl="1"/>
            <a:r>
              <a:rPr lang="en-US" sz="2400" dirty="0"/>
              <a:t>Analyze safety issues</a:t>
            </a:r>
          </a:p>
        </p:txBody>
      </p:sp>
      <p:sp>
        <p:nvSpPr>
          <p:cNvPr id="4" name="Slide Number Placeholder 3">
            <a:extLst>
              <a:ext uri="{FF2B5EF4-FFF2-40B4-BE49-F238E27FC236}">
                <a16:creationId xmlns:a16="http://schemas.microsoft.com/office/drawing/2014/main" id="{AB498944-54C9-4CAD-B3F5-B6CC5F6D1CEB}"/>
              </a:ext>
            </a:extLst>
          </p:cNvPr>
          <p:cNvSpPr>
            <a:spLocks noGrp="1"/>
          </p:cNvSpPr>
          <p:nvPr>
            <p:ph type="sldNum" sz="quarter" idx="12"/>
          </p:nvPr>
        </p:nvSpPr>
        <p:spPr/>
        <p:txBody>
          <a:bodyPr/>
          <a:lstStyle/>
          <a:p>
            <a:fld id="{588A7B10-5B59-5847-A2D4-DA6B67CC2B64}" type="slidenum">
              <a:rPr lang="en-US" smtClean="0"/>
              <a:t>43</a:t>
            </a:fld>
            <a:endParaRPr lang="en-US"/>
          </a:p>
        </p:txBody>
      </p:sp>
      <p:pic>
        <p:nvPicPr>
          <p:cNvPr id="5" name="Picture 4" descr="Countermeasure selection process: one- collect data and engage the public. Two- inventory conditions and prioritize locations. Three- analyze crash types and safety issues. Four- select countermeasures. Five- consult design and installation resources. Six- Identify opportunities and monitor outcomes.">
            <a:extLst>
              <a:ext uri="{FF2B5EF4-FFF2-40B4-BE49-F238E27FC236}">
                <a16:creationId xmlns:a16="http://schemas.microsoft.com/office/drawing/2014/main" id="{C3649D78-D186-434C-AC59-80388E95B86C}"/>
              </a:ext>
            </a:extLst>
          </p:cNvPr>
          <p:cNvPicPr>
            <a:picLocks noChangeAspect="1"/>
          </p:cNvPicPr>
          <p:nvPr/>
        </p:nvPicPr>
        <p:blipFill rotWithShape="1">
          <a:blip r:embed="rId3"/>
          <a:srcRect b="13571"/>
          <a:stretch/>
        </p:blipFill>
        <p:spPr>
          <a:xfrm>
            <a:off x="5078017" y="926308"/>
            <a:ext cx="1914259" cy="3874292"/>
          </a:xfrm>
          <a:prstGeom prst="rect">
            <a:avLst/>
          </a:prstGeom>
        </p:spPr>
      </p:pic>
      <p:sp>
        <p:nvSpPr>
          <p:cNvPr id="6" name="TextBox 5">
            <a:extLst>
              <a:ext uri="{FF2B5EF4-FFF2-40B4-BE49-F238E27FC236}">
                <a16:creationId xmlns:a16="http://schemas.microsoft.com/office/drawing/2014/main" id="{41B59127-F97D-4983-A416-1BF087689AAA}"/>
              </a:ext>
            </a:extLst>
          </p:cNvPr>
          <p:cNvSpPr txBox="1"/>
          <p:nvPr/>
        </p:nvSpPr>
        <p:spPr>
          <a:xfrm>
            <a:off x="3770156" y="4762502"/>
            <a:ext cx="3135312" cy="261610"/>
          </a:xfrm>
          <a:prstGeom prst="rect">
            <a:avLst/>
          </a:prstGeom>
          <a:noFill/>
        </p:spPr>
        <p:txBody>
          <a:bodyPr wrap="square" rtlCol="0">
            <a:spAutoFit/>
          </a:bodyPr>
          <a:lstStyle/>
          <a:p>
            <a:pPr algn="r"/>
            <a:r>
              <a:rPr lang="en-US" sz="1050" i="1" dirty="0"/>
              <a:t>FHWA</a:t>
            </a:r>
          </a:p>
        </p:txBody>
      </p:sp>
    </p:spTree>
    <p:extLst>
      <p:ext uri="{BB962C8B-B14F-4D97-AF65-F5344CB8AC3E}">
        <p14:creationId xmlns:p14="http://schemas.microsoft.com/office/powerpoint/2010/main" val="239638664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D2927-6521-4B41-BB25-B39725BF3FD6}"/>
              </a:ext>
            </a:extLst>
          </p:cNvPr>
          <p:cNvSpPr>
            <a:spLocks noGrp="1"/>
          </p:cNvSpPr>
          <p:nvPr>
            <p:ph type="title"/>
          </p:nvPr>
        </p:nvSpPr>
        <p:spPr/>
        <p:txBody>
          <a:bodyPr/>
          <a:lstStyle/>
          <a:p>
            <a:r>
              <a:rPr lang="en-US" dirty="0"/>
              <a:t>Identify Effective Treatments	</a:t>
            </a:r>
          </a:p>
        </p:txBody>
      </p:sp>
      <p:sp>
        <p:nvSpPr>
          <p:cNvPr id="3" name="Content Placeholder 2">
            <a:extLst>
              <a:ext uri="{FF2B5EF4-FFF2-40B4-BE49-F238E27FC236}">
                <a16:creationId xmlns:a16="http://schemas.microsoft.com/office/drawing/2014/main" id="{8D3E66D5-D86D-4CF8-8624-82A02BAC8D49}"/>
              </a:ext>
            </a:extLst>
          </p:cNvPr>
          <p:cNvSpPr>
            <a:spLocks noGrp="1"/>
          </p:cNvSpPr>
          <p:nvPr>
            <p:ph idx="1"/>
          </p:nvPr>
        </p:nvSpPr>
        <p:spPr/>
        <p:txBody>
          <a:bodyPr/>
          <a:lstStyle/>
          <a:p>
            <a:pPr marL="114300" indent="0">
              <a:buNone/>
            </a:pPr>
            <a:r>
              <a:rPr lang="en-US" dirty="0"/>
              <a:t>Information about design, implementation, effectiveness:</a:t>
            </a:r>
          </a:p>
          <a:p>
            <a:pPr lvl="1"/>
            <a:r>
              <a:rPr lang="en-US" dirty="0" err="1"/>
              <a:t>Pedsafe</a:t>
            </a:r>
            <a:r>
              <a:rPr lang="en-US" dirty="0"/>
              <a:t>/</a:t>
            </a:r>
            <a:r>
              <a:rPr lang="en-US" dirty="0" err="1"/>
              <a:t>Bikesafe</a:t>
            </a:r>
            <a:endParaRPr lang="en-US" dirty="0"/>
          </a:p>
          <a:p>
            <a:pPr lvl="1"/>
            <a:r>
              <a:rPr lang="en-US" dirty="0"/>
              <a:t>FHWA Proven Safety Countermeasures</a:t>
            </a:r>
          </a:p>
          <a:p>
            <a:pPr lvl="1"/>
            <a:r>
              <a:rPr lang="en-US" dirty="0"/>
              <a:t>NCHRP Report 500 Series</a:t>
            </a:r>
          </a:p>
          <a:p>
            <a:pPr lvl="1"/>
            <a:r>
              <a:rPr lang="en-US" dirty="0"/>
              <a:t>NHTSA Countermeasures that Work</a:t>
            </a:r>
          </a:p>
        </p:txBody>
      </p:sp>
      <p:sp>
        <p:nvSpPr>
          <p:cNvPr id="4" name="Slide Number Placeholder 3">
            <a:extLst>
              <a:ext uri="{FF2B5EF4-FFF2-40B4-BE49-F238E27FC236}">
                <a16:creationId xmlns:a16="http://schemas.microsoft.com/office/drawing/2014/main" id="{D6431E05-3974-406D-9EE4-FB4B3ECFD257}"/>
              </a:ext>
            </a:extLst>
          </p:cNvPr>
          <p:cNvSpPr>
            <a:spLocks noGrp="1"/>
          </p:cNvSpPr>
          <p:nvPr>
            <p:ph type="sldNum" sz="quarter" idx="12"/>
          </p:nvPr>
        </p:nvSpPr>
        <p:spPr/>
        <p:txBody>
          <a:bodyPr/>
          <a:lstStyle/>
          <a:p>
            <a:fld id="{588A7B10-5B59-5847-A2D4-DA6B67CC2B64}" type="slidenum">
              <a:rPr lang="en-US" smtClean="0"/>
              <a:t>44</a:t>
            </a:fld>
            <a:endParaRPr lang="en-US"/>
          </a:p>
        </p:txBody>
      </p:sp>
    </p:spTree>
    <p:extLst>
      <p:ext uri="{BB962C8B-B14F-4D97-AF65-F5344CB8AC3E}">
        <p14:creationId xmlns:p14="http://schemas.microsoft.com/office/powerpoint/2010/main" val="329549462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CADC28-6FCB-4449-B216-6EB830E46BD3}"/>
              </a:ext>
            </a:extLst>
          </p:cNvPr>
          <p:cNvSpPr>
            <a:spLocks noGrp="1"/>
          </p:cNvSpPr>
          <p:nvPr>
            <p:ph type="title"/>
          </p:nvPr>
        </p:nvSpPr>
        <p:spPr/>
        <p:txBody>
          <a:bodyPr/>
          <a:lstStyle/>
          <a:p>
            <a:r>
              <a:rPr lang="en-US" dirty="0" err="1"/>
              <a:t>Pedsafe</a:t>
            </a:r>
            <a:r>
              <a:rPr lang="en-US" dirty="0"/>
              <a:t>/</a:t>
            </a:r>
            <a:r>
              <a:rPr lang="en-US" dirty="0" err="1"/>
              <a:t>Bikesafe</a:t>
            </a:r>
            <a:endParaRPr lang="en-US" dirty="0"/>
          </a:p>
        </p:txBody>
      </p:sp>
      <p:sp>
        <p:nvSpPr>
          <p:cNvPr id="4" name="Slide Number Placeholder 3">
            <a:extLst>
              <a:ext uri="{FF2B5EF4-FFF2-40B4-BE49-F238E27FC236}">
                <a16:creationId xmlns:a16="http://schemas.microsoft.com/office/drawing/2014/main" id="{E9F3D626-B70F-4907-9858-BB00289E5844}"/>
              </a:ext>
            </a:extLst>
          </p:cNvPr>
          <p:cNvSpPr>
            <a:spLocks noGrp="1"/>
          </p:cNvSpPr>
          <p:nvPr>
            <p:ph type="sldNum" sz="quarter" idx="12"/>
          </p:nvPr>
        </p:nvSpPr>
        <p:spPr/>
        <p:txBody>
          <a:bodyPr/>
          <a:lstStyle/>
          <a:p>
            <a:fld id="{588A7B10-5B59-5847-A2D4-DA6B67CC2B64}" type="slidenum">
              <a:rPr lang="en-US" smtClean="0"/>
              <a:t>45</a:t>
            </a:fld>
            <a:endParaRPr lang="en-US"/>
          </a:p>
        </p:txBody>
      </p:sp>
      <p:pic>
        <p:nvPicPr>
          <p:cNvPr id="5" name="Picture 4" descr="Screenshot of the PEDSAFE website homepage">
            <a:extLst>
              <a:ext uri="{FF2B5EF4-FFF2-40B4-BE49-F238E27FC236}">
                <a16:creationId xmlns:a16="http://schemas.microsoft.com/office/drawing/2014/main" id="{9AB867A8-506A-4F52-A73E-4C174EA7DBDB}"/>
              </a:ext>
            </a:extLst>
          </p:cNvPr>
          <p:cNvPicPr>
            <a:picLocks noChangeAspect="1"/>
          </p:cNvPicPr>
          <p:nvPr/>
        </p:nvPicPr>
        <p:blipFill>
          <a:blip r:embed="rId3"/>
          <a:stretch>
            <a:fillRect/>
          </a:stretch>
        </p:blipFill>
        <p:spPr>
          <a:xfrm>
            <a:off x="358681" y="1063229"/>
            <a:ext cx="4184473" cy="3291840"/>
          </a:xfrm>
          <a:prstGeom prst="rect">
            <a:avLst/>
          </a:prstGeom>
        </p:spPr>
      </p:pic>
      <p:sp>
        <p:nvSpPr>
          <p:cNvPr id="6" name="Rectangle 5">
            <a:extLst>
              <a:ext uri="{FF2B5EF4-FFF2-40B4-BE49-F238E27FC236}">
                <a16:creationId xmlns:a16="http://schemas.microsoft.com/office/drawing/2014/main" id="{B6F8E8C2-77CF-463C-9B95-138A2F5C355C}"/>
              </a:ext>
            </a:extLst>
          </p:cNvPr>
          <p:cNvSpPr/>
          <p:nvPr/>
        </p:nvSpPr>
        <p:spPr>
          <a:xfrm>
            <a:off x="358681" y="4355935"/>
            <a:ext cx="3294941" cy="307777"/>
          </a:xfrm>
          <a:prstGeom prst="rect">
            <a:avLst/>
          </a:prstGeom>
        </p:spPr>
        <p:txBody>
          <a:bodyPr wrap="none">
            <a:spAutoFit/>
          </a:bodyPr>
          <a:lstStyle/>
          <a:p>
            <a:r>
              <a:rPr lang="en-US" sz="1400" dirty="0">
                <a:hlinkClick r:id="rId4"/>
              </a:rPr>
              <a:t>http://www.pedbikesafe.org/PEDSAFE/</a:t>
            </a:r>
            <a:r>
              <a:rPr lang="en-US" sz="1400" dirty="0"/>
              <a:t> </a:t>
            </a:r>
          </a:p>
        </p:txBody>
      </p:sp>
      <p:pic>
        <p:nvPicPr>
          <p:cNvPr id="7" name="Picture 6" descr="Screenshot of the BIKESAFE website homepage ">
            <a:extLst>
              <a:ext uri="{FF2B5EF4-FFF2-40B4-BE49-F238E27FC236}">
                <a16:creationId xmlns:a16="http://schemas.microsoft.com/office/drawing/2014/main" id="{1001D6F2-B4CF-44C8-8060-B1219FCDD165}"/>
              </a:ext>
            </a:extLst>
          </p:cNvPr>
          <p:cNvPicPr>
            <a:picLocks noChangeAspect="1"/>
          </p:cNvPicPr>
          <p:nvPr/>
        </p:nvPicPr>
        <p:blipFill>
          <a:blip r:embed="rId5"/>
          <a:stretch>
            <a:fillRect/>
          </a:stretch>
        </p:blipFill>
        <p:spPr>
          <a:xfrm>
            <a:off x="3771466" y="1371872"/>
            <a:ext cx="4208042" cy="3291840"/>
          </a:xfrm>
          <a:prstGeom prst="rect">
            <a:avLst/>
          </a:prstGeom>
        </p:spPr>
      </p:pic>
      <p:sp>
        <p:nvSpPr>
          <p:cNvPr id="8" name="Rectangle 7">
            <a:extLst>
              <a:ext uri="{FF2B5EF4-FFF2-40B4-BE49-F238E27FC236}">
                <a16:creationId xmlns:a16="http://schemas.microsoft.com/office/drawing/2014/main" id="{41164F53-5B50-483E-B373-4901829D0AE8}"/>
              </a:ext>
            </a:extLst>
          </p:cNvPr>
          <p:cNvSpPr/>
          <p:nvPr/>
        </p:nvSpPr>
        <p:spPr>
          <a:xfrm>
            <a:off x="3771466" y="4663712"/>
            <a:ext cx="3338222" cy="307777"/>
          </a:xfrm>
          <a:prstGeom prst="rect">
            <a:avLst/>
          </a:prstGeom>
        </p:spPr>
        <p:txBody>
          <a:bodyPr wrap="none">
            <a:spAutoFit/>
          </a:bodyPr>
          <a:lstStyle/>
          <a:p>
            <a:r>
              <a:rPr lang="en-US" sz="1400" dirty="0">
                <a:hlinkClick r:id="rId6"/>
              </a:rPr>
              <a:t>http://www.pedbikesafe.org/BIKESAFE/</a:t>
            </a:r>
            <a:r>
              <a:rPr lang="en-US" sz="1400" dirty="0"/>
              <a:t> </a:t>
            </a:r>
          </a:p>
        </p:txBody>
      </p:sp>
    </p:spTree>
    <p:extLst>
      <p:ext uri="{BB962C8B-B14F-4D97-AF65-F5344CB8AC3E}">
        <p14:creationId xmlns:p14="http://schemas.microsoft.com/office/powerpoint/2010/main" val="379535331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D1DAE1-1F00-4102-BE5D-CB895655D653}"/>
              </a:ext>
            </a:extLst>
          </p:cNvPr>
          <p:cNvSpPr>
            <a:spLocks noGrp="1"/>
          </p:cNvSpPr>
          <p:nvPr>
            <p:ph type="title"/>
          </p:nvPr>
        </p:nvSpPr>
        <p:spPr/>
        <p:txBody>
          <a:bodyPr/>
          <a:lstStyle/>
          <a:p>
            <a:r>
              <a:rPr lang="en-US" sz="3600" dirty="0"/>
              <a:t>FHWA Proven Safety Countermeasures</a:t>
            </a:r>
          </a:p>
        </p:txBody>
      </p:sp>
      <p:sp>
        <p:nvSpPr>
          <p:cNvPr id="3" name="TextBox 2">
            <a:extLst>
              <a:ext uri="{FF2B5EF4-FFF2-40B4-BE49-F238E27FC236}">
                <a16:creationId xmlns:a16="http://schemas.microsoft.com/office/drawing/2014/main" id="{2D4B5BE2-3C5F-4D2A-981B-5D43B9EDD25F}"/>
              </a:ext>
            </a:extLst>
          </p:cNvPr>
          <p:cNvSpPr txBox="1"/>
          <p:nvPr/>
        </p:nvSpPr>
        <p:spPr>
          <a:xfrm>
            <a:off x="2488858" y="4391896"/>
            <a:ext cx="4166284" cy="300082"/>
          </a:xfrm>
          <a:prstGeom prst="rect">
            <a:avLst/>
          </a:prstGeom>
          <a:solidFill>
            <a:schemeClr val="bg1"/>
          </a:solidFill>
        </p:spPr>
        <p:txBody>
          <a:bodyPr wrap="square" rtlCol="0">
            <a:spAutoFit/>
          </a:bodyPr>
          <a:lstStyle/>
          <a:p>
            <a:pPr algn="ctr"/>
            <a:r>
              <a:rPr lang="en-US" sz="1350" dirty="0">
                <a:hlinkClick r:id="rId3"/>
              </a:rPr>
              <a:t>http://safety.fhwa.dot.gov/provencountermeasures</a:t>
            </a:r>
            <a:r>
              <a:rPr lang="en-US" sz="1350" dirty="0"/>
              <a:t> </a:t>
            </a:r>
          </a:p>
        </p:txBody>
      </p:sp>
      <p:pic>
        <p:nvPicPr>
          <p:cNvPr id="4" name="Picture 3" descr="Screenshot of the FHWA proven safety countermeasures options from the website">
            <a:extLst>
              <a:ext uri="{FF2B5EF4-FFF2-40B4-BE49-F238E27FC236}">
                <a16:creationId xmlns:a16="http://schemas.microsoft.com/office/drawing/2014/main" id="{3B7E499E-DF25-4905-812C-513F15D61A40}"/>
              </a:ext>
            </a:extLst>
          </p:cNvPr>
          <p:cNvPicPr>
            <a:picLocks noChangeAspect="1"/>
          </p:cNvPicPr>
          <p:nvPr/>
        </p:nvPicPr>
        <p:blipFill>
          <a:blip r:embed="rId4"/>
          <a:stretch>
            <a:fillRect/>
          </a:stretch>
        </p:blipFill>
        <p:spPr>
          <a:xfrm>
            <a:off x="1164492" y="985443"/>
            <a:ext cx="5609383" cy="3784321"/>
          </a:xfrm>
          <a:prstGeom prst="rect">
            <a:avLst/>
          </a:prstGeom>
        </p:spPr>
      </p:pic>
      <p:sp>
        <p:nvSpPr>
          <p:cNvPr id="10" name="TextBox 9">
            <a:extLst>
              <a:ext uri="{FF2B5EF4-FFF2-40B4-BE49-F238E27FC236}">
                <a16:creationId xmlns:a16="http://schemas.microsoft.com/office/drawing/2014/main" id="{E925B5A9-5DF5-4E67-9D4A-A72FDAF850BE}"/>
              </a:ext>
            </a:extLst>
          </p:cNvPr>
          <p:cNvSpPr txBox="1"/>
          <p:nvPr/>
        </p:nvSpPr>
        <p:spPr>
          <a:xfrm>
            <a:off x="0" y="4769764"/>
            <a:ext cx="8377085" cy="369332"/>
          </a:xfrm>
          <a:prstGeom prst="rect">
            <a:avLst/>
          </a:prstGeom>
          <a:noFill/>
        </p:spPr>
        <p:txBody>
          <a:bodyPr wrap="square" rtlCol="0">
            <a:spAutoFit/>
          </a:bodyPr>
          <a:lstStyle/>
          <a:p>
            <a:pPr algn="ctr"/>
            <a:r>
              <a:rPr lang="en-US" dirty="0">
                <a:hlinkClick r:id="rId3"/>
              </a:rPr>
              <a:t>http://safety.fhwa.dot.gov/provencountermeasures</a:t>
            </a:r>
            <a:r>
              <a:rPr lang="en-US" dirty="0"/>
              <a:t> </a:t>
            </a:r>
          </a:p>
        </p:txBody>
      </p:sp>
      <p:sp>
        <p:nvSpPr>
          <p:cNvPr id="6" name="Slide Number Placeholder 3">
            <a:extLst>
              <a:ext uri="{FF2B5EF4-FFF2-40B4-BE49-F238E27FC236}">
                <a16:creationId xmlns:a16="http://schemas.microsoft.com/office/drawing/2014/main" id="{CB852913-364E-4D7E-A025-3FB0E74D4D8D}"/>
              </a:ext>
            </a:extLst>
          </p:cNvPr>
          <p:cNvSpPr>
            <a:spLocks noGrp="1"/>
          </p:cNvSpPr>
          <p:nvPr>
            <p:ph type="sldNum" sz="quarter" idx="12"/>
          </p:nvPr>
        </p:nvSpPr>
        <p:spPr>
          <a:xfrm>
            <a:off x="8434096" y="3875970"/>
            <a:ext cx="626794" cy="297180"/>
          </a:xfrm>
        </p:spPr>
        <p:txBody>
          <a:bodyPr/>
          <a:lstStyle/>
          <a:p>
            <a:fld id="{588A7B10-5B59-5847-A2D4-DA6B67CC2B64}" type="slidenum">
              <a:rPr lang="en-US" smtClean="0"/>
              <a:t>46</a:t>
            </a:fld>
            <a:endParaRPr lang="en-US" dirty="0"/>
          </a:p>
        </p:txBody>
      </p:sp>
    </p:spTree>
    <p:extLst>
      <p:ext uri="{BB962C8B-B14F-4D97-AF65-F5344CB8AC3E}">
        <p14:creationId xmlns:p14="http://schemas.microsoft.com/office/powerpoint/2010/main" val="208253385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000" dirty="0"/>
              <a:t>NCHRP Report 500 Series</a:t>
            </a:r>
          </a:p>
        </p:txBody>
      </p:sp>
      <p:sp>
        <p:nvSpPr>
          <p:cNvPr id="6" name="Content Placeholder 5"/>
          <p:cNvSpPr>
            <a:spLocks noGrp="1"/>
          </p:cNvSpPr>
          <p:nvPr>
            <p:ph idx="1"/>
          </p:nvPr>
        </p:nvSpPr>
        <p:spPr>
          <a:xfrm>
            <a:off x="359509" y="1200150"/>
            <a:ext cx="4212492" cy="3600450"/>
          </a:xfrm>
        </p:spPr>
        <p:txBody>
          <a:bodyPr>
            <a:normAutofit fontScale="77500" lnSpcReduction="20000"/>
          </a:bodyPr>
          <a:lstStyle/>
          <a:p>
            <a:r>
              <a:rPr lang="en-US"/>
              <a:t>Collecting and Analyzing Safety Highway Safety Data</a:t>
            </a:r>
          </a:p>
          <a:p>
            <a:r>
              <a:rPr lang="en-US"/>
              <a:t>Run-Off-Road Collisions</a:t>
            </a:r>
          </a:p>
          <a:p>
            <a:r>
              <a:rPr lang="en-US"/>
              <a:t>Head-On Crashes</a:t>
            </a:r>
          </a:p>
          <a:p>
            <a:r>
              <a:rPr lang="en-US"/>
              <a:t>Stop-Controlled Intersection</a:t>
            </a:r>
          </a:p>
          <a:p>
            <a:r>
              <a:rPr lang="en-US"/>
              <a:t>Signalized Intersections</a:t>
            </a:r>
          </a:p>
          <a:p>
            <a:r>
              <a:rPr lang="en-US"/>
              <a:t>Horizontal Curves</a:t>
            </a:r>
          </a:p>
          <a:p>
            <a:r>
              <a:rPr lang="en-US"/>
              <a:t>Trees / Utility Poles</a:t>
            </a:r>
          </a:p>
          <a:p>
            <a:r>
              <a:rPr lang="en-US"/>
              <a:t>Older Drivers</a:t>
            </a:r>
          </a:p>
          <a:p>
            <a:r>
              <a:rPr lang="en-US"/>
              <a:t>Pedestrians</a:t>
            </a:r>
          </a:p>
          <a:p>
            <a:r>
              <a:rPr lang="en-US"/>
              <a:t>Rural Emergency Medical Services</a:t>
            </a:r>
          </a:p>
          <a:p>
            <a:r>
              <a:rPr lang="en-US"/>
              <a:t>Work Zone Collisions</a:t>
            </a:r>
          </a:p>
          <a:p>
            <a:r>
              <a:rPr lang="en-US"/>
              <a:t>Heavy Trucks</a:t>
            </a:r>
            <a:endParaRPr lang="en-US" dirty="0"/>
          </a:p>
        </p:txBody>
      </p:sp>
      <p:pic>
        <p:nvPicPr>
          <p:cNvPr id="7" name="Picture 6" descr="Cover of the NCHRP Report 500 Volume 10: A Guide for Reducing collisions involving pedestrians ">
            <a:extLst>
              <a:ext uri="{FF2B5EF4-FFF2-40B4-BE49-F238E27FC236}">
                <a16:creationId xmlns:a16="http://schemas.microsoft.com/office/drawing/2014/main" id="{F0A205F8-FDDD-4341-B347-F240B69EC34B}"/>
              </a:ext>
            </a:extLst>
          </p:cNvPr>
          <p:cNvPicPr>
            <a:picLocks noChangeAspect="1"/>
          </p:cNvPicPr>
          <p:nvPr/>
        </p:nvPicPr>
        <p:blipFill>
          <a:blip r:embed="rId3"/>
          <a:stretch>
            <a:fillRect/>
          </a:stretch>
        </p:blipFill>
        <p:spPr>
          <a:xfrm>
            <a:off x="5181049" y="1200149"/>
            <a:ext cx="2916446" cy="3737372"/>
          </a:xfrm>
          <a:prstGeom prst="rect">
            <a:avLst/>
          </a:prstGeom>
        </p:spPr>
      </p:pic>
      <p:sp>
        <p:nvSpPr>
          <p:cNvPr id="5" name="Slide Number Placeholder 3">
            <a:extLst>
              <a:ext uri="{FF2B5EF4-FFF2-40B4-BE49-F238E27FC236}">
                <a16:creationId xmlns:a16="http://schemas.microsoft.com/office/drawing/2014/main" id="{E9830A7E-881E-4124-9CC0-C564E0175BD7}"/>
              </a:ext>
            </a:extLst>
          </p:cNvPr>
          <p:cNvSpPr>
            <a:spLocks noGrp="1"/>
          </p:cNvSpPr>
          <p:nvPr>
            <p:ph type="sldNum" sz="quarter" idx="12"/>
          </p:nvPr>
        </p:nvSpPr>
        <p:spPr>
          <a:xfrm>
            <a:off x="8434096" y="3875970"/>
            <a:ext cx="626794" cy="297180"/>
          </a:xfrm>
        </p:spPr>
        <p:txBody>
          <a:bodyPr/>
          <a:lstStyle/>
          <a:p>
            <a:fld id="{588A7B10-5B59-5847-A2D4-DA6B67CC2B64}" type="slidenum">
              <a:rPr lang="en-US" smtClean="0"/>
              <a:t>47</a:t>
            </a:fld>
            <a:endParaRPr lang="en-US" dirty="0"/>
          </a:p>
        </p:txBody>
      </p:sp>
    </p:spTree>
    <p:extLst>
      <p:ext uri="{BB962C8B-B14F-4D97-AF65-F5344CB8AC3E}">
        <p14:creationId xmlns:p14="http://schemas.microsoft.com/office/powerpoint/2010/main" val="26053902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3600" dirty="0"/>
              <a:t>NHTSA Countermeasures That Work</a:t>
            </a:r>
          </a:p>
        </p:txBody>
      </p:sp>
      <p:sp>
        <p:nvSpPr>
          <p:cNvPr id="4" name="Content Placeholder 3"/>
          <p:cNvSpPr>
            <a:spLocks noGrp="1"/>
          </p:cNvSpPr>
          <p:nvPr>
            <p:ph idx="1"/>
          </p:nvPr>
        </p:nvSpPr>
        <p:spPr/>
        <p:txBody>
          <a:bodyPr>
            <a:normAutofit/>
          </a:bodyPr>
          <a:lstStyle/>
          <a:p>
            <a:r>
              <a:rPr lang="en-US" dirty="0"/>
              <a:t>Seat Belts and Child Restraints</a:t>
            </a:r>
          </a:p>
          <a:p>
            <a:r>
              <a:rPr lang="en-US" dirty="0"/>
              <a:t>Distracted and Drowsy Driving</a:t>
            </a:r>
          </a:p>
          <a:p>
            <a:r>
              <a:rPr lang="en-US" dirty="0"/>
              <a:t>Alcohol-Impaired Driving</a:t>
            </a:r>
          </a:p>
          <a:p>
            <a:r>
              <a:rPr lang="en-US" dirty="0"/>
              <a:t>Drugged Driving</a:t>
            </a:r>
          </a:p>
          <a:p>
            <a:r>
              <a:rPr lang="en-US" dirty="0"/>
              <a:t>Aggressive Driving and Speeding</a:t>
            </a:r>
          </a:p>
          <a:p>
            <a:r>
              <a:rPr lang="en-US" dirty="0"/>
              <a:t>Motorcycle Safety</a:t>
            </a:r>
          </a:p>
          <a:p>
            <a:r>
              <a:rPr lang="en-US" dirty="0"/>
              <a:t>Older and Younger Drivers</a:t>
            </a:r>
          </a:p>
          <a:p>
            <a:r>
              <a:rPr lang="en-US" dirty="0"/>
              <a:t>Pedestrians and Bicycles</a:t>
            </a:r>
          </a:p>
        </p:txBody>
      </p:sp>
      <p:pic>
        <p:nvPicPr>
          <p:cNvPr id="2" name="Picture 1" descr="Cover for the following report: Countermeasures That Work: A highway safety countermeasure guide for state highway safety offices ninth, 2017&#10;">
            <a:extLst>
              <a:ext uri="{FF2B5EF4-FFF2-40B4-BE49-F238E27FC236}">
                <a16:creationId xmlns:a16="http://schemas.microsoft.com/office/drawing/2014/main" id="{D77DD9E1-F79E-4BFB-9B92-399128420BD7}"/>
              </a:ext>
            </a:extLst>
          </p:cNvPr>
          <p:cNvPicPr>
            <a:picLocks noChangeAspect="1"/>
          </p:cNvPicPr>
          <p:nvPr/>
        </p:nvPicPr>
        <p:blipFill>
          <a:blip r:embed="rId3"/>
          <a:stretch>
            <a:fillRect/>
          </a:stretch>
        </p:blipFill>
        <p:spPr>
          <a:xfrm>
            <a:off x="5197551" y="1200150"/>
            <a:ext cx="2781957" cy="3588509"/>
          </a:xfrm>
          <a:prstGeom prst="rect">
            <a:avLst/>
          </a:prstGeom>
        </p:spPr>
      </p:pic>
      <p:sp>
        <p:nvSpPr>
          <p:cNvPr id="5" name="Slide Number Placeholder 3">
            <a:extLst>
              <a:ext uri="{FF2B5EF4-FFF2-40B4-BE49-F238E27FC236}">
                <a16:creationId xmlns:a16="http://schemas.microsoft.com/office/drawing/2014/main" id="{643BB255-A86A-488B-B035-EC926A75AC34}"/>
              </a:ext>
            </a:extLst>
          </p:cNvPr>
          <p:cNvSpPr>
            <a:spLocks noGrp="1"/>
          </p:cNvSpPr>
          <p:nvPr>
            <p:ph type="sldNum" sz="quarter" idx="12"/>
          </p:nvPr>
        </p:nvSpPr>
        <p:spPr>
          <a:xfrm>
            <a:off x="8434096" y="3875970"/>
            <a:ext cx="626794" cy="297180"/>
          </a:xfrm>
        </p:spPr>
        <p:txBody>
          <a:bodyPr/>
          <a:lstStyle/>
          <a:p>
            <a:fld id="{588A7B10-5B59-5847-A2D4-DA6B67CC2B64}" type="slidenum">
              <a:rPr lang="en-US" smtClean="0"/>
              <a:t>48</a:t>
            </a:fld>
            <a:endParaRPr lang="en-US" dirty="0"/>
          </a:p>
        </p:txBody>
      </p:sp>
    </p:spTree>
    <p:extLst>
      <p:ext uri="{BB962C8B-B14F-4D97-AF65-F5344CB8AC3E}">
        <p14:creationId xmlns:p14="http://schemas.microsoft.com/office/powerpoint/2010/main" val="119597643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Compare Countermeasures </a:t>
            </a:r>
          </a:p>
        </p:txBody>
      </p:sp>
      <p:pic>
        <p:nvPicPr>
          <p:cNvPr id="52" name="Picture 2" descr="Wooden platform on triangular fulcrum">
            <a:extLst>
              <a:ext uri="{FF2B5EF4-FFF2-40B4-BE49-F238E27FC236}">
                <a16:creationId xmlns:a16="http://schemas.microsoft.com/office/drawing/2014/main" id="{902E3073-B74D-4673-9126-C823363F083C}"/>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6763"/>
          <a:stretch/>
        </p:blipFill>
        <p:spPr bwMode="auto">
          <a:xfrm>
            <a:off x="1416675" y="1082321"/>
            <a:ext cx="5956125" cy="3686958"/>
          </a:xfrm>
          <a:prstGeom prst="rect">
            <a:avLst/>
          </a:prstGeom>
          <a:noFill/>
          <a:extLst>
            <a:ext uri="{909E8E84-426E-40DD-AFC4-6F175D3DCCD1}">
              <a14:hiddenFill xmlns:a14="http://schemas.microsoft.com/office/drawing/2010/main">
                <a:solidFill>
                  <a:srgbClr val="FFFFFF"/>
                </a:solidFill>
              </a14:hiddenFill>
            </a:ext>
          </a:extLst>
        </p:spPr>
      </p:pic>
      <p:grpSp>
        <p:nvGrpSpPr>
          <p:cNvPr id="53" name="Group 52">
            <a:extLst>
              <a:ext uri="{FF2B5EF4-FFF2-40B4-BE49-F238E27FC236}">
                <a16:creationId xmlns:a16="http://schemas.microsoft.com/office/drawing/2014/main" id="{45098C89-8161-4BA1-9FEB-6E8ACA1A1767}"/>
              </a:ext>
            </a:extLst>
          </p:cNvPr>
          <p:cNvGrpSpPr/>
          <p:nvPr/>
        </p:nvGrpSpPr>
        <p:grpSpPr>
          <a:xfrm>
            <a:off x="1312154" y="1286429"/>
            <a:ext cx="6109910" cy="2207150"/>
            <a:chOff x="415544" y="1454727"/>
            <a:chExt cx="8305292" cy="3218873"/>
          </a:xfrm>
        </p:grpSpPr>
        <p:grpSp>
          <p:nvGrpSpPr>
            <p:cNvPr id="54" name="Group 53">
              <a:extLst>
                <a:ext uri="{FF2B5EF4-FFF2-40B4-BE49-F238E27FC236}">
                  <a16:creationId xmlns:a16="http://schemas.microsoft.com/office/drawing/2014/main" id="{57537B8A-4F9E-46BD-89B8-76D445403287}"/>
                </a:ext>
              </a:extLst>
            </p:cNvPr>
            <p:cNvGrpSpPr/>
            <p:nvPr/>
          </p:nvGrpSpPr>
          <p:grpSpPr>
            <a:xfrm>
              <a:off x="423164" y="1454727"/>
              <a:ext cx="8297672" cy="1669473"/>
              <a:chOff x="423164" y="553027"/>
              <a:chExt cx="8297672" cy="1669473"/>
            </a:xfrm>
          </p:grpSpPr>
          <p:grpSp>
            <p:nvGrpSpPr>
              <p:cNvPr id="58" name="Group 57">
                <a:extLst>
                  <a:ext uri="{FF2B5EF4-FFF2-40B4-BE49-F238E27FC236}">
                    <a16:creationId xmlns:a16="http://schemas.microsoft.com/office/drawing/2014/main" id="{40600C18-33F0-4BD9-A55B-E6D7C7D20057}"/>
                  </a:ext>
                </a:extLst>
              </p:cNvPr>
              <p:cNvGrpSpPr/>
              <p:nvPr/>
            </p:nvGrpSpPr>
            <p:grpSpPr>
              <a:xfrm>
                <a:off x="423165" y="553027"/>
                <a:ext cx="8297670" cy="1035317"/>
                <a:chOff x="398654" y="2639421"/>
                <a:chExt cx="8297670" cy="1035317"/>
              </a:xfrm>
            </p:grpSpPr>
            <p:sp>
              <p:nvSpPr>
                <p:cNvPr id="62" name="Rectangle 61">
                  <a:extLst>
                    <a:ext uri="{FF2B5EF4-FFF2-40B4-BE49-F238E27FC236}">
                      <a16:creationId xmlns:a16="http://schemas.microsoft.com/office/drawing/2014/main" id="{718C26B3-95CA-4470-B93F-C0F79297A183}"/>
                    </a:ext>
                  </a:extLst>
                </p:cNvPr>
                <p:cNvSpPr/>
                <p:nvPr/>
              </p:nvSpPr>
              <p:spPr bwMode="auto">
                <a:xfrm>
                  <a:off x="398654" y="2639421"/>
                  <a:ext cx="8297670" cy="868693"/>
                </a:xfrm>
                <a:prstGeom prst="rect">
                  <a:avLst/>
                </a:prstGeom>
                <a:solidFill>
                  <a:schemeClr val="tx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1600" i="0" u="none" strike="noStrike" kern="0" cap="none" spc="0" normalizeH="0" baseline="0" noProof="0" dirty="0">
                      <a:ln>
                        <a:noFill/>
                      </a:ln>
                      <a:solidFill>
                        <a:srgbClr val="FFFFFF"/>
                      </a:solidFill>
                      <a:effectLst/>
                      <a:uLnTx/>
                      <a:uFillTx/>
                    </a:rPr>
                    <a:t>When faced with many potential countermeasures, how does one choose which one(s) to implement? </a:t>
                  </a:r>
                </a:p>
              </p:txBody>
            </p:sp>
            <p:sp>
              <p:nvSpPr>
                <p:cNvPr id="63" name="Isosceles Triangle 62">
                  <a:extLst>
                    <a:ext uri="{FF2B5EF4-FFF2-40B4-BE49-F238E27FC236}">
                      <a16:creationId xmlns:a16="http://schemas.microsoft.com/office/drawing/2014/main" id="{EEA72AD8-AEA6-4A41-AE9A-246881DB2A42}"/>
                    </a:ext>
                  </a:extLst>
                </p:cNvPr>
                <p:cNvSpPr/>
                <p:nvPr/>
              </p:nvSpPr>
              <p:spPr bwMode="auto">
                <a:xfrm rot="10800000">
                  <a:off x="4127372" y="3508114"/>
                  <a:ext cx="840234" cy="166624"/>
                </a:xfrm>
                <a:prstGeom prst="triangle">
                  <a:avLst/>
                </a:prstGeom>
                <a:solidFill>
                  <a:schemeClr val="tx2"/>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600" b="1" i="0" u="none" strike="noStrike" kern="0" cap="none" spc="0" normalizeH="0" baseline="0" noProof="0" dirty="0">
                    <a:ln>
                      <a:noFill/>
                    </a:ln>
                    <a:solidFill>
                      <a:srgbClr val="000000"/>
                    </a:solidFill>
                    <a:effectLst/>
                    <a:uLnTx/>
                    <a:uFillTx/>
                    <a:latin typeface="Arial" charset="0"/>
                  </a:endParaRPr>
                </a:p>
              </p:txBody>
            </p:sp>
          </p:grpSp>
          <p:grpSp>
            <p:nvGrpSpPr>
              <p:cNvPr id="59" name="Group 58">
                <a:extLst>
                  <a:ext uri="{FF2B5EF4-FFF2-40B4-BE49-F238E27FC236}">
                    <a16:creationId xmlns:a16="http://schemas.microsoft.com/office/drawing/2014/main" id="{5F6DD8CF-4948-4982-987F-23D27226D8E7}"/>
                  </a:ext>
                </a:extLst>
              </p:cNvPr>
              <p:cNvGrpSpPr/>
              <p:nvPr/>
            </p:nvGrpSpPr>
            <p:grpSpPr>
              <a:xfrm>
                <a:off x="423164" y="1688291"/>
                <a:ext cx="8297672" cy="534209"/>
                <a:chOff x="398653" y="3854197"/>
                <a:chExt cx="8297672" cy="534209"/>
              </a:xfrm>
            </p:grpSpPr>
            <p:sp>
              <p:nvSpPr>
                <p:cNvPr id="60" name="Rectangle 59">
                  <a:extLst>
                    <a:ext uri="{FF2B5EF4-FFF2-40B4-BE49-F238E27FC236}">
                      <a16:creationId xmlns:a16="http://schemas.microsoft.com/office/drawing/2014/main" id="{30F713C5-6ECB-4DEB-8444-0458579D33E3}"/>
                    </a:ext>
                  </a:extLst>
                </p:cNvPr>
                <p:cNvSpPr/>
                <p:nvPr/>
              </p:nvSpPr>
              <p:spPr bwMode="auto">
                <a:xfrm>
                  <a:off x="398653" y="3854197"/>
                  <a:ext cx="4014216" cy="534209"/>
                </a:xfrm>
                <a:prstGeom prst="rect">
                  <a:avLst/>
                </a:prstGeom>
                <a:solidFill>
                  <a:schemeClr val="accent1">
                    <a:alpha val="40000"/>
                  </a:schemeClr>
                </a:solidFill>
                <a:ln w="12700" cap="flat" cmpd="sng" algn="ctr">
                  <a:solidFill>
                    <a:srgbClr val="FFFFFF">
                      <a:lumMod val="85000"/>
                    </a:srgb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182880" marR="0" lvl="1" indent="0" algn="ctr" defTabSz="914400" eaLnBrk="0" fontAlgn="base" latinLnBrk="0" hangingPunct="0">
                    <a:lnSpc>
                      <a:spcPct val="100000"/>
                    </a:lnSpc>
                    <a:spcBef>
                      <a:spcPct val="0"/>
                    </a:spcBef>
                    <a:spcAft>
                      <a:spcPct val="0"/>
                    </a:spcAft>
                    <a:buClrTx/>
                    <a:buSzTx/>
                    <a:buFontTx/>
                    <a:buNone/>
                    <a:tabLst/>
                    <a:defRPr/>
                  </a:pPr>
                  <a:r>
                    <a:rPr kumimoji="0" lang="en-US" sz="1400" i="0" u="none" strike="noStrike" kern="0" cap="none" spc="0" normalizeH="0" baseline="0" noProof="0" dirty="0">
                      <a:ln>
                        <a:noFill/>
                      </a:ln>
                      <a:solidFill>
                        <a:srgbClr val="000000">
                          <a:lumMod val="75000"/>
                          <a:lumOff val="25000"/>
                        </a:srgbClr>
                      </a:solidFill>
                      <a:effectLst/>
                      <a:uLnTx/>
                      <a:uFillTx/>
                    </a:rPr>
                    <a:t>SUBJECTIVE COMPARISONS</a:t>
                  </a:r>
                </a:p>
              </p:txBody>
            </p:sp>
            <p:sp>
              <p:nvSpPr>
                <p:cNvPr id="61" name="Rectangle 60">
                  <a:extLst>
                    <a:ext uri="{FF2B5EF4-FFF2-40B4-BE49-F238E27FC236}">
                      <a16:creationId xmlns:a16="http://schemas.microsoft.com/office/drawing/2014/main" id="{65EB5503-3728-4CD8-96C1-67F691BB9ADE}"/>
                    </a:ext>
                  </a:extLst>
                </p:cNvPr>
                <p:cNvSpPr/>
                <p:nvPr/>
              </p:nvSpPr>
              <p:spPr bwMode="auto">
                <a:xfrm>
                  <a:off x="4680839" y="3854197"/>
                  <a:ext cx="4015486" cy="534209"/>
                </a:xfrm>
                <a:prstGeom prst="rect">
                  <a:avLst/>
                </a:prstGeom>
                <a:solidFill>
                  <a:schemeClr val="accent1">
                    <a:alpha val="40000"/>
                  </a:schemeClr>
                </a:solidFill>
                <a:ln w="12700" cap="flat" cmpd="sng" algn="ctr">
                  <a:solidFill>
                    <a:srgbClr val="FFFFFF">
                      <a:lumMod val="85000"/>
                    </a:srgb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182880" marR="0" lvl="1" indent="0" algn="ctr" defTabSz="914400" eaLnBrk="0" fontAlgn="base" latinLnBrk="0" hangingPunct="0">
                    <a:lnSpc>
                      <a:spcPct val="100000"/>
                    </a:lnSpc>
                    <a:spcBef>
                      <a:spcPct val="0"/>
                    </a:spcBef>
                    <a:spcAft>
                      <a:spcPct val="0"/>
                    </a:spcAft>
                    <a:buClrTx/>
                    <a:buSzTx/>
                    <a:buFontTx/>
                    <a:buNone/>
                    <a:tabLst/>
                    <a:defRPr/>
                  </a:pPr>
                  <a:r>
                    <a:rPr kumimoji="0" lang="en-US" sz="1400" i="0" u="none" strike="noStrike" kern="0" cap="none" spc="0" normalizeH="0" baseline="0" noProof="0" dirty="0">
                      <a:ln>
                        <a:noFill/>
                      </a:ln>
                      <a:solidFill>
                        <a:srgbClr val="000000">
                          <a:lumMod val="75000"/>
                          <a:lumOff val="25000"/>
                        </a:srgbClr>
                      </a:solidFill>
                      <a:effectLst/>
                      <a:uLnTx/>
                      <a:uFillTx/>
                    </a:rPr>
                    <a:t>OBJECTIVE COMPARISONS</a:t>
                  </a:r>
                </a:p>
              </p:txBody>
            </p:sp>
          </p:grpSp>
        </p:grpSp>
        <p:grpSp>
          <p:nvGrpSpPr>
            <p:cNvPr id="55" name="Group 54">
              <a:extLst>
                <a:ext uri="{FF2B5EF4-FFF2-40B4-BE49-F238E27FC236}">
                  <a16:creationId xmlns:a16="http://schemas.microsoft.com/office/drawing/2014/main" id="{F2C5B258-9491-424D-8176-7B2FF3F2F590}"/>
                </a:ext>
              </a:extLst>
            </p:cNvPr>
            <p:cNvGrpSpPr/>
            <p:nvPr/>
          </p:nvGrpSpPr>
          <p:grpSpPr>
            <a:xfrm>
              <a:off x="415544" y="3175000"/>
              <a:ext cx="8297672" cy="1498600"/>
              <a:chOff x="575564" y="1840691"/>
              <a:chExt cx="8297672" cy="1498600"/>
            </a:xfrm>
          </p:grpSpPr>
          <p:sp>
            <p:nvSpPr>
              <p:cNvPr id="56" name="Rectangle 55">
                <a:extLst>
                  <a:ext uri="{FF2B5EF4-FFF2-40B4-BE49-F238E27FC236}">
                    <a16:creationId xmlns:a16="http://schemas.microsoft.com/office/drawing/2014/main" id="{29E191B6-6173-4412-A94B-7932E32EEFE9}"/>
                  </a:ext>
                </a:extLst>
              </p:cNvPr>
              <p:cNvSpPr/>
              <p:nvPr/>
            </p:nvSpPr>
            <p:spPr bwMode="auto">
              <a:xfrm>
                <a:off x="575564" y="1840691"/>
                <a:ext cx="4014216" cy="1498600"/>
              </a:xfrm>
              <a:prstGeom prst="rect">
                <a:avLst/>
              </a:prstGeom>
              <a:solidFill>
                <a:srgbClr val="FFFFFF">
                  <a:lumMod val="95000"/>
                  <a:alpha val="40000"/>
                </a:srgbClr>
              </a:solidFill>
              <a:ln w="12700" cap="flat" cmpd="sng" algn="ctr">
                <a:solidFill>
                  <a:srgbClr val="FFFFFF">
                    <a:lumMod val="85000"/>
                  </a:srgb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468630" marR="0" lvl="1" indent="-285750" defTabSz="914400" eaLnBrk="0" fontAlgn="base" latinLnBrk="0" hangingPunct="0">
                  <a:lnSpc>
                    <a:spcPct val="100000"/>
                  </a:lnSpc>
                  <a:spcBef>
                    <a:spcPct val="0"/>
                  </a:spcBef>
                  <a:spcAft>
                    <a:spcPct val="0"/>
                  </a:spcAft>
                  <a:buClrTx/>
                  <a:buSzTx/>
                  <a:buFont typeface="Wingdings" panose="05000000000000000000" pitchFamily="2" charset="2"/>
                  <a:buChar char="§"/>
                  <a:tabLst/>
                  <a:defRPr/>
                </a:pPr>
                <a:r>
                  <a:rPr kumimoji="0" lang="en-US" sz="1400" i="0" u="none" strike="noStrike" kern="0" cap="none" spc="0" normalizeH="0" baseline="0" noProof="0" dirty="0">
                    <a:ln>
                      <a:noFill/>
                    </a:ln>
                    <a:solidFill>
                      <a:srgbClr val="000000">
                        <a:lumMod val="75000"/>
                        <a:lumOff val="25000"/>
                      </a:srgbClr>
                    </a:solidFill>
                    <a:effectLst/>
                    <a:uLnTx/>
                    <a:uFillTx/>
                  </a:rPr>
                  <a:t>Which will garner the most public support?</a:t>
                </a:r>
              </a:p>
              <a:p>
                <a:pPr marL="468630" marR="0" lvl="1" indent="-285750" defTabSz="914400" eaLnBrk="0" fontAlgn="base" latinLnBrk="0" hangingPunct="0">
                  <a:lnSpc>
                    <a:spcPct val="100000"/>
                  </a:lnSpc>
                  <a:spcBef>
                    <a:spcPct val="0"/>
                  </a:spcBef>
                  <a:spcAft>
                    <a:spcPct val="0"/>
                  </a:spcAft>
                  <a:buClrTx/>
                  <a:buSzTx/>
                  <a:buFont typeface="Wingdings" panose="05000000000000000000" pitchFamily="2" charset="2"/>
                  <a:buChar char="§"/>
                  <a:tabLst/>
                  <a:defRPr/>
                </a:pPr>
                <a:r>
                  <a:rPr kumimoji="0" lang="en-US" sz="1400" i="0" u="none" strike="noStrike" kern="0" cap="none" spc="0" normalizeH="0" baseline="0" noProof="0" dirty="0">
                    <a:ln>
                      <a:noFill/>
                    </a:ln>
                    <a:solidFill>
                      <a:srgbClr val="000000">
                        <a:lumMod val="75000"/>
                        <a:lumOff val="25000"/>
                      </a:srgbClr>
                    </a:solidFill>
                    <a:effectLst/>
                    <a:uLnTx/>
                    <a:uFillTx/>
                  </a:rPr>
                  <a:t>Which is most appropriate for the area?</a:t>
                </a:r>
              </a:p>
            </p:txBody>
          </p:sp>
          <p:sp>
            <p:nvSpPr>
              <p:cNvPr id="57" name="Rectangle 56">
                <a:extLst>
                  <a:ext uri="{FF2B5EF4-FFF2-40B4-BE49-F238E27FC236}">
                    <a16:creationId xmlns:a16="http://schemas.microsoft.com/office/drawing/2014/main" id="{8E41C520-04E3-4F25-AF23-5BCAEA613D51}"/>
                  </a:ext>
                </a:extLst>
              </p:cNvPr>
              <p:cNvSpPr/>
              <p:nvPr/>
            </p:nvSpPr>
            <p:spPr bwMode="auto">
              <a:xfrm>
                <a:off x="4857750" y="1840691"/>
                <a:ext cx="4015486" cy="1498600"/>
              </a:xfrm>
              <a:prstGeom prst="rect">
                <a:avLst/>
              </a:prstGeom>
              <a:solidFill>
                <a:srgbClr val="FFFFFF">
                  <a:lumMod val="95000"/>
                  <a:alpha val="40000"/>
                </a:srgbClr>
              </a:solidFill>
              <a:ln w="12700" cap="flat" cmpd="sng" algn="ctr">
                <a:solidFill>
                  <a:srgbClr val="FFFFFF">
                    <a:lumMod val="85000"/>
                  </a:srgb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468630" marR="0" lvl="1" indent="-285750" defTabSz="914400" eaLnBrk="0" fontAlgn="base" latinLnBrk="0" hangingPunct="0">
                  <a:lnSpc>
                    <a:spcPct val="100000"/>
                  </a:lnSpc>
                  <a:spcBef>
                    <a:spcPct val="0"/>
                  </a:spcBef>
                  <a:spcAft>
                    <a:spcPct val="0"/>
                  </a:spcAft>
                  <a:buClrTx/>
                  <a:buSzTx/>
                  <a:buFont typeface="Wingdings" panose="05000000000000000000" pitchFamily="2" charset="2"/>
                  <a:buChar char="§"/>
                  <a:tabLst/>
                  <a:defRPr/>
                </a:pPr>
                <a:r>
                  <a:rPr kumimoji="0" lang="en-US" sz="1400" i="0" u="none" strike="noStrike" kern="0" cap="none" spc="0" normalizeH="0" baseline="0" noProof="0" dirty="0">
                    <a:ln>
                      <a:noFill/>
                    </a:ln>
                    <a:solidFill>
                      <a:srgbClr val="000000">
                        <a:lumMod val="75000"/>
                        <a:lumOff val="25000"/>
                      </a:srgbClr>
                    </a:solidFill>
                    <a:effectLst/>
                    <a:uLnTx/>
                    <a:uFillTx/>
                  </a:rPr>
                  <a:t>Expected effectiveness -&gt; decreases in crashes (CMFs)</a:t>
                </a:r>
              </a:p>
              <a:p>
                <a:pPr marL="468630" marR="0" lvl="1" indent="-285750" defTabSz="914400" eaLnBrk="0" fontAlgn="base" latinLnBrk="0" hangingPunct="0">
                  <a:lnSpc>
                    <a:spcPct val="100000"/>
                  </a:lnSpc>
                  <a:spcBef>
                    <a:spcPct val="0"/>
                  </a:spcBef>
                  <a:spcAft>
                    <a:spcPct val="0"/>
                  </a:spcAft>
                  <a:buClrTx/>
                  <a:buSzTx/>
                  <a:buFont typeface="Wingdings" panose="05000000000000000000" pitchFamily="2" charset="2"/>
                  <a:buChar char="§"/>
                  <a:tabLst/>
                  <a:defRPr/>
                </a:pPr>
                <a:r>
                  <a:rPr kumimoji="0" lang="en-US" sz="1400" i="0" u="none" strike="noStrike" kern="0" cap="none" spc="0" normalizeH="0" baseline="0" noProof="0" dirty="0">
                    <a:ln>
                      <a:noFill/>
                    </a:ln>
                    <a:solidFill>
                      <a:srgbClr val="000000">
                        <a:lumMod val="75000"/>
                        <a:lumOff val="25000"/>
                      </a:srgbClr>
                    </a:solidFill>
                    <a:effectLst/>
                    <a:uLnTx/>
                    <a:uFillTx/>
                  </a:rPr>
                  <a:t>Expected costs -&gt; installation and maintenance</a:t>
                </a:r>
              </a:p>
            </p:txBody>
          </p:sp>
        </p:grpSp>
      </p:grpSp>
      <p:sp>
        <p:nvSpPr>
          <p:cNvPr id="15" name="Slide Number Placeholder 3">
            <a:extLst>
              <a:ext uri="{FF2B5EF4-FFF2-40B4-BE49-F238E27FC236}">
                <a16:creationId xmlns:a16="http://schemas.microsoft.com/office/drawing/2014/main" id="{E4760595-791F-4DA2-B27E-957C4BCC09B1}"/>
              </a:ext>
            </a:extLst>
          </p:cNvPr>
          <p:cNvSpPr>
            <a:spLocks noGrp="1"/>
          </p:cNvSpPr>
          <p:nvPr>
            <p:ph type="sldNum" sz="quarter" idx="12"/>
          </p:nvPr>
        </p:nvSpPr>
        <p:spPr>
          <a:xfrm>
            <a:off x="8434096" y="3875970"/>
            <a:ext cx="626794" cy="297180"/>
          </a:xfrm>
        </p:spPr>
        <p:txBody>
          <a:bodyPr/>
          <a:lstStyle/>
          <a:p>
            <a:fld id="{588A7B10-5B59-5847-A2D4-DA6B67CC2B64}" type="slidenum">
              <a:rPr lang="en-US" smtClean="0"/>
              <a:t>49</a:t>
            </a:fld>
            <a:endParaRPr lang="en-US" dirty="0"/>
          </a:p>
        </p:txBody>
      </p:sp>
    </p:spTree>
    <p:extLst>
      <p:ext uri="{BB962C8B-B14F-4D97-AF65-F5344CB8AC3E}">
        <p14:creationId xmlns:p14="http://schemas.microsoft.com/office/powerpoint/2010/main" val="31509360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DD91B-9055-4F59-9A67-587CDC63A3E8}"/>
              </a:ext>
            </a:extLst>
          </p:cNvPr>
          <p:cNvSpPr>
            <a:spLocks noGrp="1"/>
          </p:cNvSpPr>
          <p:nvPr>
            <p:ph type="title"/>
          </p:nvPr>
        </p:nvSpPr>
        <p:spPr/>
        <p:txBody>
          <a:bodyPr/>
          <a:lstStyle/>
          <a:p>
            <a:r>
              <a:rPr lang="en-US" dirty="0"/>
              <a:t>Safety Analysis Questions</a:t>
            </a:r>
          </a:p>
        </p:txBody>
      </p:sp>
      <p:sp>
        <p:nvSpPr>
          <p:cNvPr id="4" name="Slide Number Placeholder 3">
            <a:extLst>
              <a:ext uri="{FF2B5EF4-FFF2-40B4-BE49-F238E27FC236}">
                <a16:creationId xmlns:a16="http://schemas.microsoft.com/office/drawing/2014/main" id="{25650198-A3F7-4F75-8DF6-0D7FB47D9190}"/>
              </a:ext>
            </a:extLst>
          </p:cNvPr>
          <p:cNvSpPr>
            <a:spLocks noGrp="1"/>
          </p:cNvSpPr>
          <p:nvPr>
            <p:ph type="sldNum" sz="quarter" idx="12"/>
          </p:nvPr>
        </p:nvSpPr>
        <p:spPr/>
        <p:txBody>
          <a:bodyPr/>
          <a:lstStyle/>
          <a:p>
            <a:fld id="{588A7B10-5B59-5847-A2D4-DA6B67CC2B64}" type="slidenum">
              <a:rPr lang="en-US" smtClean="0"/>
              <a:t>5</a:t>
            </a:fld>
            <a:endParaRPr lang="en-US"/>
          </a:p>
        </p:txBody>
      </p:sp>
      <p:graphicFrame>
        <p:nvGraphicFramePr>
          <p:cNvPr id="5" name="Diagram 4">
            <a:extLst>
              <a:ext uri="{FF2B5EF4-FFF2-40B4-BE49-F238E27FC236}">
                <a16:creationId xmlns:a16="http://schemas.microsoft.com/office/drawing/2014/main" id="{CA97A016-B6D5-480D-BC86-3AC550D4D167}"/>
              </a:ext>
            </a:extLst>
          </p:cNvPr>
          <p:cNvGraphicFramePr/>
          <p:nvPr>
            <p:extLst>
              <p:ext uri="{D42A27DB-BD31-4B8C-83A1-F6EECF244321}">
                <p14:modId xmlns:p14="http://schemas.microsoft.com/office/powerpoint/2010/main" val="1288647451"/>
              </p:ext>
            </p:extLst>
          </p:nvPr>
        </p:nvGraphicFramePr>
        <p:xfrm>
          <a:off x="359508" y="1063229"/>
          <a:ext cx="7841517" cy="37564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3259159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50</a:t>
            </a:fld>
            <a:endParaRPr lang="en-US" dirty="0"/>
          </a:p>
        </p:txBody>
      </p:sp>
      <p:pic>
        <p:nvPicPr>
          <p:cNvPr id="5" name="Picture 4" descr="Table. Provides initial countermeasure options for various roadway conditions. Each matrix cell indicates possibilities that may be appropriate for designated pedestrian crossings">
            <a:extLst>
              <a:ext uri="{FF2B5EF4-FFF2-40B4-BE49-F238E27FC236}">
                <a16:creationId xmlns:a16="http://schemas.microsoft.com/office/drawing/2014/main" id="{B0D2761D-94D1-4965-8841-8C03E3E19B83}"/>
              </a:ext>
            </a:extLst>
          </p:cNvPr>
          <p:cNvPicPr>
            <a:picLocks noChangeAspect="1"/>
          </p:cNvPicPr>
          <p:nvPr/>
        </p:nvPicPr>
        <p:blipFill rotWithShape="1">
          <a:blip r:embed="rId3"/>
          <a:srcRect t="4465" b="11896"/>
          <a:stretch/>
        </p:blipFill>
        <p:spPr>
          <a:xfrm>
            <a:off x="1076960" y="1"/>
            <a:ext cx="6258560" cy="5053558"/>
          </a:xfrm>
          <a:prstGeom prst="rect">
            <a:avLst/>
          </a:prstGeom>
        </p:spPr>
      </p:pic>
    </p:spTree>
    <p:extLst>
      <p:ext uri="{BB962C8B-B14F-4D97-AF65-F5344CB8AC3E}">
        <p14:creationId xmlns:p14="http://schemas.microsoft.com/office/powerpoint/2010/main" val="175465635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51</a:t>
            </a:fld>
            <a:endParaRPr lang="en-US" dirty="0"/>
          </a:p>
        </p:txBody>
      </p:sp>
      <p:pic>
        <p:nvPicPr>
          <p:cNvPr id="5" name="Picture 4" descr="Table. Shows Safety Issue Addressed and the corresponding pedestrian crash countermeasure for uncontrolled crossings. ">
            <a:extLst>
              <a:ext uri="{FF2B5EF4-FFF2-40B4-BE49-F238E27FC236}">
                <a16:creationId xmlns:a16="http://schemas.microsoft.com/office/drawing/2014/main" id="{0C4C2E10-FDEA-4093-9AE3-06FCED242D99}"/>
              </a:ext>
            </a:extLst>
          </p:cNvPr>
          <p:cNvPicPr>
            <a:picLocks noChangeAspect="1"/>
          </p:cNvPicPr>
          <p:nvPr/>
        </p:nvPicPr>
        <p:blipFill>
          <a:blip r:embed="rId3"/>
          <a:stretch>
            <a:fillRect/>
          </a:stretch>
        </p:blipFill>
        <p:spPr>
          <a:xfrm>
            <a:off x="1406803" y="144503"/>
            <a:ext cx="5682875" cy="4854494"/>
          </a:xfrm>
          <a:prstGeom prst="rect">
            <a:avLst/>
          </a:prstGeom>
        </p:spPr>
      </p:pic>
    </p:spTree>
    <p:extLst>
      <p:ext uri="{BB962C8B-B14F-4D97-AF65-F5344CB8AC3E}">
        <p14:creationId xmlns:p14="http://schemas.microsoft.com/office/powerpoint/2010/main" val="340071008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DF81DE-2A63-4826-805D-9CA0D9F91EBF}"/>
              </a:ext>
            </a:extLst>
          </p:cNvPr>
          <p:cNvSpPr>
            <a:spLocks noGrp="1"/>
          </p:cNvSpPr>
          <p:nvPr>
            <p:ph type="title"/>
          </p:nvPr>
        </p:nvSpPr>
        <p:spPr/>
        <p:txBody>
          <a:bodyPr/>
          <a:lstStyle/>
          <a:p>
            <a:r>
              <a:rPr lang="en-US" dirty="0"/>
              <a:t>Design Flexibility</a:t>
            </a:r>
          </a:p>
        </p:txBody>
      </p:sp>
      <p:sp>
        <p:nvSpPr>
          <p:cNvPr id="3" name="Content Placeholder 2">
            <a:extLst>
              <a:ext uri="{FF2B5EF4-FFF2-40B4-BE49-F238E27FC236}">
                <a16:creationId xmlns:a16="http://schemas.microsoft.com/office/drawing/2014/main" id="{E2A449BD-09BE-4000-9C14-CB3B90C48360}"/>
              </a:ext>
            </a:extLst>
          </p:cNvPr>
          <p:cNvSpPr>
            <a:spLocks noGrp="1"/>
          </p:cNvSpPr>
          <p:nvPr>
            <p:ph idx="1"/>
          </p:nvPr>
        </p:nvSpPr>
        <p:spPr/>
        <p:txBody>
          <a:bodyPr/>
          <a:lstStyle/>
          <a:p>
            <a:r>
              <a:rPr lang="en-US" dirty="0"/>
              <a:t>Flexibility to approaching bicycle and pedestrian facility design, using:</a:t>
            </a:r>
          </a:p>
          <a:p>
            <a:pPr lvl="1"/>
            <a:r>
              <a:rPr lang="en-US" dirty="0"/>
              <a:t>AASHTO guides</a:t>
            </a:r>
          </a:p>
          <a:p>
            <a:pPr lvl="1"/>
            <a:r>
              <a:rPr lang="en-US" dirty="0"/>
              <a:t>NACTO guides</a:t>
            </a:r>
          </a:p>
          <a:p>
            <a:pPr lvl="1"/>
            <a:r>
              <a:rPr lang="en-US" dirty="0"/>
              <a:t>FHWA guides</a:t>
            </a:r>
          </a:p>
          <a:p>
            <a:pPr lvl="1"/>
            <a:r>
              <a:rPr lang="en-US" dirty="0"/>
              <a:t>ITE guides</a:t>
            </a:r>
          </a:p>
          <a:p>
            <a:pPr lvl="1"/>
            <a:r>
              <a:rPr lang="en-US" dirty="0"/>
              <a:t>ADAAG guidelines</a:t>
            </a:r>
          </a:p>
          <a:p>
            <a:pPr lvl="1"/>
            <a:r>
              <a:rPr lang="en-US" dirty="0"/>
              <a:t>State DOT guides</a:t>
            </a:r>
          </a:p>
        </p:txBody>
      </p:sp>
      <p:sp>
        <p:nvSpPr>
          <p:cNvPr id="4" name="Slide Number Placeholder 3">
            <a:extLst>
              <a:ext uri="{FF2B5EF4-FFF2-40B4-BE49-F238E27FC236}">
                <a16:creationId xmlns:a16="http://schemas.microsoft.com/office/drawing/2014/main" id="{AD0CD877-2476-4F08-AB85-F9840B36FB66}"/>
              </a:ext>
            </a:extLst>
          </p:cNvPr>
          <p:cNvSpPr>
            <a:spLocks noGrp="1"/>
          </p:cNvSpPr>
          <p:nvPr>
            <p:ph type="sldNum" sz="quarter" idx="12"/>
          </p:nvPr>
        </p:nvSpPr>
        <p:spPr/>
        <p:txBody>
          <a:bodyPr/>
          <a:lstStyle/>
          <a:p>
            <a:fld id="{588A7B10-5B59-5847-A2D4-DA6B67CC2B64}" type="slidenum">
              <a:rPr lang="en-US" smtClean="0"/>
              <a:t>52</a:t>
            </a:fld>
            <a:endParaRPr lang="en-US"/>
          </a:p>
        </p:txBody>
      </p:sp>
      <p:pic>
        <p:nvPicPr>
          <p:cNvPr id="6" name="Picture 5" descr="Cover to Urban Street Design Guide ">
            <a:extLst>
              <a:ext uri="{FF2B5EF4-FFF2-40B4-BE49-F238E27FC236}">
                <a16:creationId xmlns:a16="http://schemas.microsoft.com/office/drawing/2014/main" id="{8712BC1D-3389-450D-9132-F554CDAB9C71}"/>
              </a:ext>
            </a:extLst>
          </p:cNvPr>
          <p:cNvPicPr>
            <a:picLocks noChangeAspect="1"/>
          </p:cNvPicPr>
          <p:nvPr/>
        </p:nvPicPr>
        <p:blipFill>
          <a:blip r:embed="rId3"/>
          <a:stretch>
            <a:fillRect/>
          </a:stretch>
        </p:blipFill>
        <p:spPr>
          <a:xfrm>
            <a:off x="5033404" y="2990651"/>
            <a:ext cx="1501870" cy="1946869"/>
          </a:xfrm>
          <a:prstGeom prst="rect">
            <a:avLst/>
          </a:prstGeom>
        </p:spPr>
      </p:pic>
      <p:pic>
        <p:nvPicPr>
          <p:cNvPr id="7" name="Picture 6" descr="Cover to Designing Walkable Urban Thoroughfares ">
            <a:extLst>
              <a:ext uri="{FF2B5EF4-FFF2-40B4-BE49-F238E27FC236}">
                <a16:creationId xmlns:a16="http://schemas.microsoft.com/office/drawing/2014/main" id="{2159DFC0-2B9C-4276-A899-4E23FF91B316}"/>
              </a:ext>
            </a:extLst>
          </p:cNvPr>
          <p:cNvPicPr>
            <a:picLocks noChangeAspect="1"/>
          </p:cNvPicPr>
          <p:nvPr/>
        </p:nvPicPr>
        <p:blipFill>
          <a:blip r:embed="rId4"/>
          <a:stretch>
            <a:fillRect/>
          </a:stretch>
        </p:blipFill>
        <p:spPr>
          <a:xfrm>
            <a:off x="6696051" y="2966313"/>
            <a:ext cx="1490426" cy="1971208"/>
          </a:xfrm>
          <a:prstGeom prst="rect">
            <a:avLst/>
          </a:prstGeom>
        </p:spPr>
      </p:pic>
      <p:pic>
        <p:nvPicPr>
          <p:cNvPr id="8" name="Picture 7" descr="Cover to Guide for the Development of Bicycle Facilites">
            <a:extLst>
              <a:ext uri="{FF2B5EF4-FFF2-40B4-BE49-F238E27FC236}">
                <a16:creationId xmlns:a16="http://schemas.microsoft.com/office/drawing/2014/main" id="{2F130162-1309-4309-96AD-46DF12517CC6}"/>
              </a:ext>
            </a:extLst>
          </p:cNvPr>
          <p:cNvPicPr>
            <a:picLocks noChangeAspect="1"/>
          </p:cNvPicPr>
          <p:nvPr/>
        </p:nvPicPr>
        <p:blipFill>
          <a:blip r:embed="rId5"/>
          <a:stretch>
            <a:fillRect/>
          </a:stretch>
        </p:blipFill>
        <p:spPr>
          <a:xfrm>
            <a:off x="3336009" y="2990651"/>
            <a:ext cx="1490426" cy="1946869"/>
          </a:xfrm>
          <a:prstGeom prst="rect">
            <a:avLst/>
          </a:prstGeom>
        </p:spPr>
      </p:pic>
    </p:spTree>
    <p:extLst>
      <p:ext uri="{BB962C8B-B14F-4D97-AF65-F5344CB8AC3E}">
        <p14:creationId xmlns:p14="http://schemas.microsoft.com/office/powerpoint/2010/main" val="189951432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altLang="en-US" sz="4000" dirty="0"/>
              <a:t>Crash Modification Factor (CMF)</a:t>
            </a:r>
            <a:endParaRPr lang="en-US" sz="4000" dirty="0"/>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p:txBody>
          <a:bodyPr>
            <a:normAutofit/>
          </a:bodyPr>
          <a:lstStyle/>
          <a:p>
            <a:r>
              <a:rPr lang="en-US" sz="2400" dirty="0"/>
              <a:t>Useful for comparing countermeasures </a:t>
            </a:r>
          </a:p>
          <a:p>
            <a:r>
              <a:rPr lang="en-US" sz="2400" dirty="0"/>
              <a:t>Indicates proportion of crashes expected after implementing a safety countermeasure</a:t>
            </a:r>
          </a:p>
          <a:p>
            <a:pPr lvl="1"/>
            <a:r>
              <a:rPr lang="en-US" sz="2400" dirty="0"/>
              <a:t>CMF = 1.0 (crashes not expected to change)</a:t>
            </a:r>
          </a:p>
          <a:p>
            <a:pPr lvl="1"/>
            <a:r>
              <a:rPr lang="en-US" sz="2400" dirty="0"/>
              <a:t>CMF = 0.8 (crashes expected to </a:t>
            </a:r>
            <a:r>
              <a:rPr lang="en-US" sz="2400" u="sng" dirty="0"/>
              <a:t>decrease</a:t>
            </a:r>
            <a:r>
              <a:rPr lang="en-US" sz="2400" dirty="0"/>
              <a:t> by 20%)</a:t>
            </a:r>
          </a:p>
          <a:p>
            <a:pPr lvl="1"/>
            <a:r>
              <a:rPr lang="en-US" sz="2400" dirty="0"/>
              <a:t>CMF = 1.3 (crashes expected to </a:t>
            </a:r>
            <a:r>
              <a:rPr lang="en-US" sz="2400" u="sng" dirty="0"/>
              <a:t>increase</a:t>
            </a:r>
            <a:r>
              <a:rPr lang="en-US" sz="2400" dirty="0"/>
              <a:t> by 30%)</a:t>
            </a: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pPr/>
              <a:t>53</a:t>
            </a:fld>
            <a:endParaRPr lang="en-US" dirty="0"/>
          </a:p>
        </p:txBody>
      </p:sp>
    </p:spTree>
    <p:extLst>
      <p:ext uri="{BB962C8B-B14F-4D97-AF65-F5344CB8AC3E}">
        <p14:creationId xmlns:p14="http://schemas.microsoft.com/office/powerpoint/2010/main" val="42711144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altLang="en-US" dirty="0"/>
              <a:t>How is a CMF used?</a:t>
            </a:r>
            <a:endParaRPr lang="en-US" dirty="0"/>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p:txBody>
          <a:bodyPr/>
          <a:lstStyle/>
          <a:p>
            <a:r>
              <a:rPr lang="en-US" altLang="en-US" sz="2400" dirty="0"/>
              <a:t>Compare safety performance of various alternatives</a:t>
            </a:r>
          </a:p>
          <a:p>
            <a:r>
              <a:rPr lang="en-US" altLang="en-US" sz="2400" dirty="0"/>
              <a:t>Capture greatest gain with limited funds</a:t>
            </a:r>
          </a:p>
          <a:p>
            <a:r>
              <a:rPr lang="en-US" altLang="en-US" sz="2400" dirty="0"/>
              <a:t>Compare results of new analyses with existing CMFs to check reasonableness</a:t>
            </a:r>
          </a:p>
          <a:p>
            <a:r>
              <a:rPr lang="en-US" altLang="en-US" sz="2400" dirty="0"/>
              <a:t>Check validity of assumptions in cost-benefit analyses</a:t>
            </a: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54</a:t>
            </a:fld>
            <a:endParaRPr lang="en-US" dirty="0"/>
          </a:p>
        </p:txBody>
      </p:sp>
    </p:spTree>
    <p:extLst>
      <p:ext uri="{BB962C8B-B14F-4D97-AF65-F5344CB8AC3E}">
        <p14:creationId xmlns:p14="http://schemas.microsoft.com/office/powerpoint/2010/main" val="336432964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567F3B-EEB8-4ACF-BBB9-A10FC31A48AF}"/>
              </a:ext>
            </a:extLst>
          </p:cNvPr>
          <p:cNvSpPr>
            <a:spLocks noGrp="1"/>
          </p:cNvSpPr>
          <p:nvPr>
            <p:ph type="title"/>
          </p:nvPr>
        </p:nvSpPr>
        <p:spPr/>
        <p:txBody>
          <a:bodyPr/>
          <a:lstStyle/>
          <a:p>
            <a:r>
              <a:rPr lang="en-US" dirty="0"/>
              <a:t>CMF - Limitations</a:t>
            </a:r>
          </a:p>
        </p:txBody>
      </p:sp>
      <p:sp>
        <p:nvSpPr>
          <p:cNvPr id="3" name="Content Placeholder 2">
            <a:extLst>
              <a:ext uri="{FF2B5EF4-FFF2-40B4-BE49-F238E27FC236}">
                <a16:creationId xmlns:a16="http://schemas.microsoft.com/office/drawing/2014/main" id="{99AB8CB7-CABC-4B0A-8B3E-BAFC63193651}"/>
              </a:ext>
            </a:extLst>
          </p:cNvPr>
          <p:cNvSpPr>
            <a:spLocks noGrp="1"/>
          </p:cNvSpPr>
          <p:nvPr>
            <p:ph idx="1"/>
          </p:nvPr>
        </p:nvSpPr>
        <p:spPr/>
        <p:txBody>
          <a:bodyPr/>
          <a:lstStyle/>
          <a:p>
            <a:r>
              <a:rPr lang="en-US" dirty="0"/>
              <a:t>To develop high-quality CMFs:</a:t>
            </a:r>
          </a:p>
          <a:p>
            <a:pPr lvl="1"/>
            <a:r>
              <a:rPr lang="en-US" dirty="0"/>
              <a:t>Sound evaluation method</a:t>
            </a:r>
          </a:p>
          <a:p>
            <a:pPr lvl="1"/>
            <a:r>
              <a:rPr lang="en-US" dirty="0"/>
              <a:t>Large sample size</a:t>
            </a:r>
          </a:p>
          <a:p>
            <a:r>
              <a:rPr lang="en-US" dirty="0"/>
              <a:t>Bicycle and pedestrian crashes are relative rare</a:t>
            </a:r>
          </a:p>
          <a:p>
            <a:pPr lvl="1"/>
            <a:r>
              <a:rPr lang="en-US" dirty="0"/>
              <a:t>Very few high-quality CMFs to guide selection of bicycle (especially) and pedestrian countermeasures</a:t>
            </a:r>
          </a:p>
        </p:txBody>
      </p:sp>
      <p:sp>
        <p:nvSpPr>
          <p:cNvPr id="4" name="Slide Number Placeholder 3">
            <a:extLst>
              <a:ext uri="{FF2B5EF4-FFF2-40B4-BE49-F238E27FC236}">
                <a16:creationId xmlns:a16="http://schemas.microsoft.com/office/drawing/2014/main" id="{824C2307-98E6-4974-95FE-1C07C6A9FC34}"/>
              </a:ext>
            </a:extLst>
          </p:cNvPr>
          <p:cNvSpPr>
            <a:spLocks noGrp="1"/>
          </p:cNvSpPr>
          <p:nvPr>
            <p:ph type="sldNum" sz="quarter" idx="12"/>
          </p:nvPr>
        </p:nvSpPr>
        <p:spPr/>
        <p:txBody>
          <a:bodyPr/>
          <a:lstStyle/>
          <a:p>
            <a:fld id="{588A7B10-5B59-5847-A2D4-DA6B67CC2B64}" type="slidenum">
              <a:rPr lang="en-US" smtClean="0"/>
              <a:t>55</a:t>
            </a:fld>
            <a:endParaRPr lang="en-US"/>
          </a:p>
        </p:txBody>
      </p:sp>
    </p:spTree>
    <p:extLst>
      <p:ext uri="{BB962C8B-B14F-4D97-AF65-F5344CB8AC3E}">
        <p14:creationId xmlns:p14="http://schemas.microsoft.com/office/powerpoint/2010/main" val="49472030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dirty="0"/>
              <a:t>Systemic Safety Approach </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p:txBody>
          <a:bodyPr>
            <a:normAutofit/>
          </a:bodyPr>
          <a:lstStyle/>
          <a:p>
            <a:r>
              <a:rPr lang="en-US" dirty="0"/>
              <a:t>Basic tenets of a systemic safety approach</a:t>
            </a:r>
          </a:p>
          <a:p>
            <a:pPr lvl="1"/>
            <a:r>
              <a:rPr lang="en-US" dirty="0"/>
              <a:t>Identifies safety concern based on data at system level</a:t>
            </a:r>
          </a:p>
          <a:p>
            <a:pPr lvl="1"/>
            <a:r>
              <a:rPr lang="en-US" dirty="0"/>
              <a:t>Establishes common characteristics (risk factors) of locations where severe crashes frequently occur</a:t>
            </a:r>
          </a:p>
          <a:p>
            <a:pPr lvl="1"/>
            <a:r>
              <a:rPr lang="en-US" dirty="0"/>
              <a:t>Emphasizes deploying one or more countermeasures to address underlying circumstances at many locations where risk factors are present</a:t>
            </a:r>
          </a:p>
          <a:p>
            <a:pPr lvl="1"/>
            <a:r>
              <a:rPr lang="en-US" dirty="0"/>
              <a:t>Utilizes lower-cost countermeasures to address common contributing factors at many locations</a:t>
            </a: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56</a:t>
            </a:fld>
            <a:endParaRPr lang="en-US" dirty="0"/>
          </a:p>
        </p:txBody>
      </p:sp>
    </p:spTree>
    <p:extLst>
      <p:ext uri="{BB962C8B-B14F-4D97-AF65-F5344CB8AC3E}">
        <p14:creationId xmlns:p14="http://schemas.microsoft.com/office/powerpoint/2010/main" val="363671223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a:xfrm>
            <a:off x="2625213" y="225643"/>
            <a:ext cx="5726502" cy="857250"/>
          </a:xfrm>
        </p:spPr>
        <p:txBody>
          <a:bodyPr/>
          <a:lstStyle/>
          <a:p>
            <a:r>
              <a:rPr lang="en-US" sz="4000" dirty="0"/>
              <a:t>Systemic Safety Approach</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2625213" y="1410610"/>
            <a:ext cx="4768132" cy="1843867"/>
          </a:xfrm>
        </p:spPr>
        <p:txBody>
          <a:bodyPr>
            <a:normAutofit/>
          </a:bodyPr>
          <a:lstStyle/>
          <a:p>
            <a:pPr marL="114300" indent="0">
              <a:buNone/>
            </a:pPr>
            <a:r>
              <a:rPr lang="en-US" sz="1800" dirty="0"/>
              <a:t>“A systemic approach addresses sites with similar risk factors, regardless of crash history. The approach falls along a spectrum of other approaches to safety that are more or less proactive in treating sites based on risk or prior crash history.” – NCHRP 893</a:t>
            </a: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57</a:t>
            </a:fld>
            <a:endParaRPr lang="en-US" dirty="0"/>
          </a:p>
        </p:txBody>
      </p:sp>
      <p:pic>
        <p:nvPicPr>
          <p:cNvPr id="6" name="Picture 5" descr="Infographic which shows four maps descending from most reactive to most proactive. Each map has one crash hotspot, but the first has only treated the hotspot while the fourth has treated the hotspot and many others. &#10;">
            <a:extLst>
              <a:ext uri="{FF2B5EF4-FFF2-40B4-BE49-F238E27FC236}">
                <a16:creationId xmlns:a16="http://schemas.microsoft.com/office/drawing/2014/main" id="{C463BD0F-FB18-4B85-A763-00BEF5F31DF4}"/>
              </a:ext>
            </a:extLst>
          </p:cNvPr>
          <p:cNvPicPr>
            <a:picLocks noChangeAspect="1"/>
          </p:cNvPicPr>
          <p:nvPr/>
        </p:nvPicPr>
        <p:blipFill>
          <a:blip r:embed="rId3"/>
          <a:stretch>
            <a:fillRect/>
          </a:stretch>
        </p:blipFill>
        <p:spPr>
          <a:xfrm>
            <a:off x="792285" y="0"/>
            <a:ext cx="1712616" cy="5143500"/>
          </a:xfrm>
          <a:prstGeom prst="rect">
            <a:avLst/>
          </a:prstGeom>
        </p:spPr>
      </p:pic>
      <p:sp>
        <p:nvSpPr>
          <p:cNvPr id="7" name="TextBox 6">
            <a:extLst>
              <a:ext uri="{FF2B5EF4-FFF2-40B4-BE49-F238E27FC236}">
                <a16:creationId xmlns:a16="http://schemas.microsoft.com/office/drawing/2014/main" id="{D71D15CC-62BC-4B38-9BE5-971E4B061CD5}"/>
              </a:ext>
            </a:extLst>
          </p:cNvPr>
          <p:cNvSpPr txBox="1"/>
          <p:nvPr/>
        </p:nvSpPr>
        <p:spPr>
          <a:xfrm>
            <a:off x="1336488" y="4787052"/>
            <a:ext cx="1764628" cy="261610"/>
          </a:xfrm>
          <a:prstGeom prst="rect">
            <a:avLst/>
          </a:prstGeom>
          <a:noFill/>
        </p:spPr>
        <p:txBody>
          <a:bodyPr wrap="square" rtlCol="0">
            <a:spAutoFit/>
          </a:bodyPr>
          <a:lstStyle/>
          <a:p>
            <a:pPr algn="r"/>
            <a:r>
              <a:rPr lang="en-US" sz="1050" i="1" dirty="0"/>
              <a:t>NCHRP</a:t>
            </a:r>
          </a:p>
        </p:txBody>
      </p:sp>
    </p:spTree>
    <p:extLst>
      <p:ext uri="{BB962C8B-B14F-4D97-AF65-F5344CB8AC3E}">
        <p14:creationId xmlns:p14="http://schemas.microsoft.com/office/powerpoint/2010/main" val="22140289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8B9E8A-1D5B-4575-B49B-B38FA29974E0}"/>
              </a:ext>
            </a:extLst>
          </p:cNvPr>
          <p:cNvSpPr>
            <a:spLocks noGrp="1"/>
          </p:cNvSpPr>
          <p:nvPr>
            <p:ph type="title"/>
          </p:nvPr>
        </p:nvSpPr>
        <p:spPr/>
        <p:txBody>
          <a:bodyPr/>
          <a:lstStyle/>
          <a:p>
            <a:r>
              <a:rPr lang="en-US" dirty="0"/>
              <a:t>System-Wide Approach</a:t>
            </a:r>
          </a:p>
        </p:txBody>
      </p:sp>
      <p:sp>
        <p:nvSpPr>
          <p:cNvPr id="3" name="Content Placeholder 2">
            <a:extLst>
              <a:ext uri="{FF2B5EF4-FFF2-40B4-BE49-F238E27FC236}">
                <a16:creationId xmlns:a16="http://schemas.microsoft.com/office/drawing/2014/main" id="{20814B5A-232D-4CF4-816E-063644FDB86A}"/>
              </a:ext>
            </a:extLst>
          </p:cNvPr>
          <p:cNvSpPr>
            <a:spLocks noGrp="1"/>
          </p:cNvSpPr>
          <p:nvPr>
            <p:ph idx="1"/>
          </p:nvPr>
        </p:nvSpPr>
        <p:spPr/>
        <p:txBody>
          <a:bodyPr/>
          <a:lstStyle/>
          <a:p>
            <a:r>
              <a:rPr lang="en-US" dirty="0"/>
              <a:t>Policy-based improvements</a:t>
            </a:r>
          </a:p>
          <a:p>
            <a:r>
              <a:rPr lang="en-US" dirty="0"/>
              <a:t>Address all necessary sites</a:t>
            </a:r>
          </a:p>
        </p:txBody>
      </p:sp>
      <p:sp>
        <p:nvSpPr>
          <p:cNvPr id="4" name="Slide Number Placeholder 3">
            <a:extLst>
              <a:ext uri="{FF2B5EF4-FFF2-40B4-BE49-F238E27FC236}">
                <a16:creationId xmlns:a16="http://schemas.microsoft.com/office/drawing/2014/main" id="{71BF934B-B66F-48A7-8E88-EF2D0C70A171}"/>
              </a:ext>
            </a:extLst>
          </p:cNvPr>
          <p:cNvSpPr>
            <a:spLocks noGrp="1"/>
          </p:cNvSpPr>
          <p:nvPr>
            <p:ph type="sldNum" sz="quarter" idx="12"/>
          </p:nvPr>
        </p:nvSpPr>
        <p:spPr/>
        <p:txBody>
          <a:bodyPr/>
          <a:lstStyle/>
          <a:p>
            <a:fld id="{588A7B10-5B59-5847-A2D4-DA6B67CC2B64}" type="slidenum">
              <a:rPr lang="en-US" smtClean="0"/>
              <a:t>58</a:t>
            </a:fld>
            <a:endParaRPr lang="en-US"/>
          </a:p>
        </p:txBody>
      </p:sp>
    </p:spTree>
    <p:extLst>
      <p:ext uri="{BB962C8B-B14F-4D97-AF65-F5344CB8AC3E}">
        <p14:creationId xmlns:p14="http://schemas.microsoft.com/office/powerpoint/2010/main" val="140816877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D5956B2-581D-4BED-9414-609F84644B91}"/>
              </a:ext>
            </a:extLst>
          </p:cNvPr>
          <p:cNvSpPr>
            <a:spLocks noGrp="1"/>
          </p:cNvSpPr>
          <p:nvPr>
            <p:ph idx="1"/>
          </p:nvPr>
        </p:nvSpPr>
        <p:spPr>
          <a:xfrm>
            <a:off x="359509" y="1353672"/>
            <a:ext cx="5351010" cy="3446928"/>
          </a:xfrm>
        </p:spPr>
        <p:txBody>
          <a:bodyPr/>
          <a:lstStyle/>
          <a:p>
            <a:r>
              <a:rPr lang="en-US" dirty="0"/>
              <a:t>LPIs have proven safety benefit for people walking </a:t>
            </a:r>
          </a:p>
          <a:p>
            <a:r>
              <a:rPr lang="en-US" dirty="0"/>
              <a:t>Low-cost; slight addition in vehicle delay</a:t>
            </a:r>
          </a:p>
          <a:p>
            <a:r>
              <a:rPr lang="en-US" dirty="0"/>
              <a:t>All intersections are evaluated against prioritization guidelines for citywide signal deployment as part of DC’s Vision Zero program</a:t>
            </a:r>
          </a:p>
        </p:txBody>
      </p:sp>
      <p:sp>
        <p:nvSpPr>
          <p:cNvPr id="4" name="Slide Number Placeholder 3">
            <a:extLst>
              <a:ext uri="{FF2B5EF4-FFF2-40B4-BE49-F238E27FC236}">
                <a16:creationId xmlns:a16="http://schemas.microsoft.com/office/drawing/2014/main" id="{FE8235DD-1C18-4B35-8DD5-B1750B7BF154}"/>
              </a:ext>
            </a:extLst>
          </p:cNvPr>
          <p:cNvSpPr>
            <a:spLocks noGrp="1"/>
          </p:cNvSpPr>
          <p:nvPr>
            <p:ph type="sldNum" sz="quarter" idx="12"/>
          </p:nvPr>
        </p:nvSpPr>
        <p:spPr/>
        <p:txBody>
          <a:bodyPr/>
          <a:lstStyle/>
          <a:p>
            <a:fld id="{588A7B10-5B59-5847-A2D4-DA6B67CC2B64}" type="slidenum">
              <a:rPr lang="en-US" smtClean="0"/>
              <a:t>59</a:t>
            </a:fld>
            <a:endParaRPr lang="en-US"/>
          </a:p>
        </p:txBody>
      </p:sp>
      <p:pic>
        <p:nvPicPr>
          <p:cNvPr id="1026" name="Picture 2" descr="Woman walks across a crosswalk in Washington, DC which has a leading pedestrian interval ">
            <a:extLst>
              <a:ext uri="{FF2B5EF4-FFF2-40B4-BE49-F238E27FC236}">
                <a16:creationId xmlns:a16="http://schemas.microsoft.com/office/drawing/2014/main" id="{DC691171-46A9-4084-BB1E-794F99DA2FC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3963" r="9578" b="15522"/>
          <a:stretch/>
        </p:blipFill>
        <p:spPr bwMode="auto">
          <a:xfrm>
            <a:off x="6096492" y="1353672"/>
            <a:ext cx="2122724" cy="319157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0CC4ACF7-489F-438A-A33C-6FDD28080824}"/>
              </a:ext>
            </a:extLst>
          </p:cNvPr>
          <p:cNvSpPr txBox="1"/>
          <p:nvPr/>
        </p:nvSpPr>
        <p:spPr>
          <a:xfrm>
            <a:off x="6454588" y="4535863"/>
            <a:ext cx="1764628" cy="261610"/>
          </a:xfrm>
          <a:prstGeom prst="rect">
            <a:avLst/>
          </a:prstGeom>
          <a:noFill/>
        </p:spPr>
        <p:txBody>
          <a:bodyPr wrap="square" rtlCol="0">
            <a:spAutoFit/>
          </a:bodyPr>
          <a:lstStyle/>
          <a:p>
            <a:pPr algn="r"/>
            <a:r>
              <a:rPr lang="en-US" sz="1050" i="1" dirty="0"/>
              <a:t>FHWA</a:t>
            </a:r>
          </a:p>
        </p:txBody>
      </p:sp>
      <p:sp>
        <p:nvSpPr>
          <p:cNvPr id="7" name="Title 1">
            <a:extLst>
              <a:ext uri="{FF2B5EF4-FFF2-40B4-BE49-F238E27FC236}">
                <a16:creationId xmlns:a16="http://schemas.microsoft.com/office/drawing/2014/main" id="{8443618A-BAB8-4EDE-B555-BD3B0782319D}"/>
              </a:ext>
            </a:extLst>
          </p:cNvPr>
          <p:cNvSpPr txBox="1">
            <a:spLocks/>
          </p:cNvSpPr>
          <p:nvPr/>
        </p:nvSpPr>
        <p:spPr>
          <a:xfrm>
            <a:off x="423341" y="165636"/>
            <a:ext cx="7620000" cy="1042718"/>
          </a:xfrm>
          <a:prstGeom prst="rect">
            <a:avLst/>
          </a:prstGeom>
        </p:spPr>
        <p:txBody>
          <a:bodyPr vert="horz" lIns="91440" tIns="45720" rIns="91440" bIns="45720" rtlCol="0" anchor="ctr">
            <a:noAutofit/>
          </a:bodyPr>
          <a:lst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a:lstStyle>
          <a:p>
            <a:r>
              <a:rPr lang="en-US" sz="3200" dirty="0">
                <a:solidFill>
                  <a:srgbClr val="005799"/>
                </a:solidFill>
              </a:rPr>
              <a:t>System-Wide Example: </a:t>
            </a:r>
            <a:r>
              <a:rPr lang="en-US" sz="3200" dirty="0">
                <a:solidFill>
                  <a:srgbClr val="2F2B20"/>
                </a:solidFill>
              </a:rPr>
              <a:t>Leading Pedestrian Intervals (LPIs) in Washington D.C.</a:t>
            </a:r>
            <a:endParaRPr lang="en-US" sz="4800" dirty="0">
              <a:solidFill>
                <a:schemeClr val="bg2"/>
              </a:solidFill>
            </a:endParaRPr>
          </a:p>
        </p:txBody>
      </p:sp>
    </p:spTree>
    <p:extLst>
      <p:ext uri="{BB962C8B-B14F-4D97-AF65-F5344CB8AC3E}">
        <p14:creationId xmlns:p14="http://schemas.microsoft.com/office/powerpoint/2010/main" val="14987604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F1A0AEF-ED40-4556-B6A3-F5BDEA295986}"/>
              </a:ext>
            </a:extLst>
          </p:cNvPr>
          <p:cNvSpPr>
            <a:spLocks noGrp="1"/>
          </p:cNvSpPr>
          <p:nvPr>
            <p:ph type="title"/>
          </p:nvPr>
        </p:nvSpPr>
        <p:spPr/>
        <p:txBody>
          <a:bodyPr/>
          <a:lstStyle/>
          <a:p>
            <a:r>
              <a:rPr lang="en-US" dirty="0"/>
              <a:t>Measuring Safety - Crashes</a:t>
            </a:r>
          </a:p>
        </p:txBody>
      </p:sp>
      <p:sp>
        <p:nvSpPr>
          <p:cNvPr id="4" name="Slide Number Placeholder 3">
            <a:extLst>
              <a:ext uri="{FF2B5EF4-FFF2-40B4-BE49-F238E27FC236}">
                <a16:creationId xmlns:a16="http://schemas.microsoft.com/office/drawing/2014/main" id="{1E3643FD-4BFC-45E9-84A5-5F50B4940F19}"/>
              </a:ext>
            </a:extLst>
          </p:cNvPr>
          <p:cNvSpPr>
            <a:spLocks noGrp="1"/>
          </p:cNvSpPr>
          <p:nvPr>
            <p:ph type="sldNum" sz="quarter" idx="12"/>
          </p:nvPr>
        </p:nvSpPr>
        <p:spPr/>
        <p:txBody>
          <a:bodyPr/>
          <a:lstStyle/>
          <a:p>
            <a:fld id="{588A7B10-5B59-5847-A2D4-DA6B67CC2B64}" type="slidenum">
              <a:rPr lang="en-US" smtClean="0"/>
              <a:t>6</a:t>
            </a:fld>
            <a:endParaRPr lang="en-US"/>
          </a:p>
        </p:txBody>
      </p:sp>
      <p:sp>
        <p:nvSpPr>
          <p:cNvPr id="2" name="Content Placeholder 1">
            <a:extLst>
              <a:ext uri="{FF2B5EF4-FFF2-40B4-BE49-F238E27FC236}">
                <a16:creationId xmlns:a16="http://schemas.microsoft.com/office/drawing/2014/main" id="{97813E73-D63C-4843-8B09-802F114B40E9}"/>
              </a:ext>
            </a:extLst>
          </p:cNvPr>
          <p:cNvSpPr>
            <a:spLocks noGrp="1"/>
          </p:cNvSpPr>
          <p:nvPr>
            <p:ph idx="1"/>
          </p:nvPr>
        </p:nvSpPr>
        <p:spPr>
          <a:xfrm>
            <a:off x="359508" y="1200150"/>
            <a:ext cx="7620000" cy="2299188"/>
          </a:xfrm>
        </p:spPr>
        <p:txBody>
          <a:bodyPr numCol="2">
            <a:normAutofit lnSpcReduction="10000"/>
          </a:bodyPr>
          <a:lstStyle/>
          <a:p>
            <a:r>
              <a:rPr lang="en-US" dirty="0"/>
              <a:t>Common elements of police reported crashes:</a:t>
            </a:r>
          </a:p>
          <a:p>
            <a:pPr lvl="1"/>
            <a:r>
              <a:rPr lang="en-US" dirty="0"/>
              <a:t>Date/time</a:t>
            </a:r>
          </a:p>
          <a:p>
            <a:pPr lvl="1"/>
            <a:r>
              <a:rPr lang="en-US" dirty="0"/>
              <a:t>Crash location</a:t>
            </a:r>
          </a:p>
          <a:p>
            <a:pPr lvl="1"/>
            <a:r>
              <a:rPr lang="en-US" dirty="0"/>
              <a:t>Weather conditions</a:t>
            </a:r>
          </a:p>
          <a:p>
            <a:pPr lvl="1"/>
            <a:r>
              <a:rPr lang="en-US" dirty="0"/>
              <a:t>Light conditions</a:t>
            </a:r>
          </a:p>
          <a:p>
            <a:pPr lvl="1"/>
            <a:endParaRPr lang="en-US" dirty="0"/>
          </a:p>
          <a:p>
            <a:pPr lvl="1"/>
            <a:r>
              <a:rPr lang="en-US" dirty="0"/>
              <a:t>Injury severity</a:t>
            </a:r>
          </a:p>
          <a:p>
            <a:pPr lvl="1"/>
            <a:r>
              <a:rPr lang="en-US" dirty="0"/>
              <a:t>Types of vehicles</a:t>
            </a:r>
          </a:p>
          <a:p>
            <a:pPr lvl="1"/>
            <a:r>
              <a:rPr lang="en-US" dirty="0"/>
              <a:t>Characteristics of persons involved</a:t>
            </a:r>
          </a:p>
          <a:p>
            <a:pPr lvl="1"/>
            <a:r>
              <a:rPr lang="en-US" dirty="0"/>
              <a:t>Crash narrative and diagram</a:t>
            </a:r>
          </a:p>
        </p:txBody>
      </p:sp>
    </p:spTree>
    <p:extLst>
      <p:ext uri="{BB962C8B-B14F-4D97-AF65-F5344CB8AC3E}">
        <p14:creationId xmlns:p14="http://schemas.microsoft.com/office/powerpoint/2010/main" val="162126879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EFC7D2-9AB6-4579-A678-5A31F76F66FD}"/>
              </a:ext>
            </a:extLst>
          </p:cNvPr>
          <p:cNvSpPr>
            <a:spLocks noGrp="1"/>
          </p:cNvSpPr>
          <p:nvPr>
            <p:ph type="title"/>
          </p:nvPr>
        </p:nvSpPr>
        <p:spPr>
          <a:xfrm>
            <a:off x="359508" y="205979"/>
            <a:ext cx="7620000" cy="1042718"/>
          </a:xfrm>
        </p:spPr>
        <p:txBody>
          <a:bodyPr/>
          <a:lstStyle/>
          <a:p>
            <a:r>
              <a:rPr lang="en-US" sz="3200" dirty="0">
                <a:solidFill>
                  <a:srgbClr val="005799"/>
                </a:solidFill>
              </a:rPr>
              <a:t>System-Wide Example: </a:t>
            </a:r>
            <a:r>
              <a:rPr lang="en-US" sz="3200" dirty="0">
                <a:solidFill>
                  <a:srgbClr val="2F2B20"/>
                </a:solidFill>
              </a:rPr>
              <a:t>Leading Pedestrian Intervals (LPIs) in Washington D.C. </a:t>
            </a:r>
            <a:r>
              <a:rPr lang="en-US" sz="3200" i="1" dirty="0">
                <a:solidFill>
                  <a:srgbClr val="2F2B20"/>
                </a:solidFill>
              </a:rPr>
              <a:t>cont.</a:t>
            </a:r>
            <a:endParaRPr lang="en-US" sz="4800" i="1" dirty="0">
              <a:solidFill>
                <a:schemeClr val="bg2"/>
              </a:solidFill>
            </a:endParaRPr>
          </a:p>
        </p:txBody>
      </p:sp>
      <p:sp>
        <p:nvSpPr>
          <p:cNvPr id="3" name="Content Placeholder 2">
            <a:extLst>
              <a:ext uri="{FF2B5EF4-FFF2-40B4-BE49-F238E27FC236}">
                <a16:creationId xmlns:a16="http://schemas.microsoft.com/office/drawing/2014/main" id="{DD5956B2-581D-4BED-9414-609F84644B91}"/>
              </a:ext>
            </a:extLst>
          </p:cNvPr>
          <p:cNvSpPr>
            <a:spLocks noGrp="1"/>
          </p:cNvSpPr>
          <p:nvPr>
            <p:ph idx="1"/>
          </p:nvPr>
        </p:nvSpPr>
        <p:spPr>
          <a:xfrm>
            <a:off x="359509" y="1353672"/>
            <a:ext cx="4122844" cy="3446928"/>
          </a:xfrm>
        </p:spPr>
        <p:txBody>
          <a:bodyPr/>
          <a:lstStyle/>
          <a:p>
            <a:r>
              <a:rPr lang="en-US" dirty="0"/>
              <a:t>Criteria for LPI installation</a:t>
            </a:r>
          </a:p>
          <a:p>
            <a:r>
              <a:rPr lang="en-US" dirty="0"/>
              <a:t>LPI is recommended if at least 7 criteria are met (4-6 merits further analysis)</a:t>
            </a:r>
          </a:p>
          <a:p>
            <a:r>
              <a:rPr lang="en-US" dirty="0"/>
              <a:t>Traffic signal changes can be made in 30-60 minutes</a:t>
            </a:r>
          </a:p>
          <a:p>
            <a:r>
              <a:rPr lang="en-US" dirty="0"/>
              <a:t>Effectiveness evaluation through annual pedestrian crash analysis </a:t>
            </a:r>
          </a:p>
        </p:txBody>
      </p:sp>
      <p:sp>
        <p:nvSpPr>
          <p:cNvPr id="4" name="Slide Number Placeholder 3">
            <a:extLst>
              <a:ext uri="{FF2B5EF4-FFF2-40B4-BE49-F238E27FC236}">
                <a16:creationId xmlns:a16="http://schemas.microsoft.com/office/drawing/2014/main" id="{FE8235DD-1C18-4B35-8DD5-B1750B7BF154}"/>
              </a:ext>
            </a:extLst>
          </p:cNvPr>
          <p:cNvSpPr>
            <a:spLocks noGrp="1"/>
          </p:cNvSpPr>
          <p:nvPr>
            <p:ph type="sldNum" sz="quarter" idx="12"/>
          </p:nvPr>
        </p:nvSpPr>
        <p:spPr/>
        <p:txBody>
          <a:bodyPr/>
          <a:lstStyle/>
          <a:p>
            <a:fld id="{588A7B10-5B59-5847-A2D4-DA6B67CC2B64}" type="slidenum">
              <a:rPr lang="en-US" smtClean="0"/>
              <a:t>60</a:t>
            </a:fld>
            <a:endParaRPr lang="en-US"/>
          </a:p>
        </p:txBody>
      </p:sp>
      <p:sp>
        <p:nvSpPr>
          <p:cNvPr id="5" name="TextBox 4">
            <a:extLst>
              <a:ext uri="{FF2B5EF4-FFF2-40B4-BE49-F238E27FC236}">
                <a16:creationId xmlns:a16="http://schemas.microsoft.com/office/drawing/2014/main" id="{6DE67AF3-620F-4E59-84F0-AC6C8BB6EB18}"/>
              </a:ext>
            </a:extLst>
          </p:cNvPr>
          <p:cNvSpPr txBox="1"/>
          <p:nvPr/>
        </p:nvSpPr>
        <p:spPr>
          <a:xfrm>
            <a:off x="4661649" y="1353672"/>
            <a:ext cx="3102708" cy="3631763"/>
          </a:xfrm>
          <a:prstGeom prst="rect">
            <a:avLst/>
          </a:prstGeom>
          <a:solidFill>
            <a:schemeClr val="bg2"/>
          </a:solidFill>
          <a:ln>
            <a:solidFill>
              <a:schemeClr val="accent1"/>
            </a:solidFill>
          </a:ln>
        </p:spPr>
        <p:txBody>
          <a:bodyPr wrap="square" rtlCol="0">
            <a:spAutoFit/>
          </a:bodyPr>
          <a:lstStyle/>
          <a:p>
            <a:pPr marL="285750" indent="-285750">
              <a:spcBef>
                <a:spcPts val="600"/>
              </a:spcBef>
              <a:buFont typeface="Wingdings" panose="05000000000000000000" pitchFamily="2" charset="2"/>
              <a:buChar char="q"/>
            </a:pPr>
            <a:r>
              <a:rPr lang="en-US" sz="1200" dirty="0">
                <a:solidFill>
                  <a:schemeClr val="tx2"/>
                </a:solidFill>
              </a:rPr>
              <a:t>Protected pedestrian movements.</a:t>
            </a:r>
          </a:p>
          <a:p>
            <a:pPr marL="285750" indent="-285750">
              <a:spcBef>
                <a:spcPts val="600"/>
              </a:spcBef>
              <a:buFont typeface="Wingdings" panose="05000000000000000000" pitchFamily="2" charset="2"/>
              <a:buChar char="q"/>
            </a:pPr>
            <a:r>
              <a:rPr lang="en-US" sz="1200" dirty="0">
                <a:solidFill>
                  <a:schemeClr val="tx2"/>
                </a:solidFill>
              </a:rPr>
              <a:t>School zones.</a:t>
            </a:r>
          </a:p>
          <a:p>
            <a:pPr marL="285750" indent="-285750">
              <a:spcBef>
                <a:spcPts val="600"/>
              </a:spcBef>
              <a:buFont typeface="Wingdings" panose="05000000000000000000" pitchFamily="2" charset="2"/>
              <a:buChar char="q"/>
            </a:pPr>
            <a:r>
              <a:rPr lang="en-US" sz="1200" dirty="0">
                <a:solidFill>
                  <a:schemeClr val="tx2"/>
                </a:solidFill>
              </a:rPr>
              <a:t>Pedestrian crash history.</a:t>
            </a:r>
          </a:p>
          <a:p>
            <a:pPr marL="285750" indent="-285750">
              <a:spcBef>
                <a:spcPts val="600"/>
              </a:spcBef>
              <a:buFont typeface="Wingdings" panose="05000000000000000000" pitchFamily="2" charset="2"/>
              <a:buChar char="q"/>
            </a:pPr>
            <a:r>
              <a:rPr lang="en-US" sz="1200" dirty="0">
                <a:solidFill>
                  <a:schemeClr val="tx2"/>
                </a:solidFill>
              </a:rPr>
              <a:t>Cross-product of vehicle and pedestrian volumes.</a:t>
            </a:r>
          </a:p>
          <a:p>
            <a:pPr marL="285750" indent="-285750">
              <a:spcBef>
                <a:spcPts val="600"/>
              </a:spcBef>
              <a:buFont typeface="Wingdings" panose="05000000000000000000" pitchFamily="2" charset="2"/>
              <a:buChar char="q"/>
            </a:pPr>
            <a:r>
              <a:rPr lang="en-US" sz="1200" dirty="0">
                <a:solidFill>
                  <a:schemeClr val="tx2"/>
                </a:solidFill>
              </a:rPr>
              <a:t>Major pedestrian generators.</a:t>
            </a:r>
          </a:p>
          <a:p>
            <a:pPr marL="285750" indent="-285750">
              <a:spcBef>
                <a:spcPts val="600"/>
              </a:spcBef>
              <a:buFont typeface="Wingdings" panose="05000000000000000000" pitchFamily="2" charset="2"/>
              <a:buChar char="q"/>
            </a:pPr>
            <a:r>
              <a:rPr lang="en-US" sz="1200" dirty="0">
                <a:solidFill>
                  <a:schemeClr val="tx2"/>
                </a:solidFill>
              </a:rPr>
              <a:t>Crosswalks parallel to T-intersection or one-way streets.</a:t>
            </a:r>
          </a:p>
          <a:p>
            <a:pPr marL="285750" indent="-285750">
              <a:spcBef>
                <a:spcPts val="600"/>
              </a:spcBef>
              <a:buFont typeface="Wingdings" panose="05000000000000000000" pitchFamily="2" charset="2"/>
              <a:buChar char="q"/>
            </a:pPr>
            <a:r>
              <a:rPr lang="en-US" sz="1200" dirty="0">
                <a:solidFill>
                  <a:schemeClr val="tx2"/>
                </a:solidFill>
              </a:rPr>
              <a:t>Distances between parallel curb lines and crosswalks.</a:t>
            </a:r>
          </a:p>
          <a:p>
            <a:pPr marL="285750" indent="-285750">
              <a:spcBef>
                <a:spcPts val="600"/>
              </a:spcBef>
              <a:buFont typeface="Wingdings" panose="05000000000000000000" pitchFamily="2" charset="2"/>
              <a:buChar char="q"/>
            </a:pPr>
            <a:r>
              <a:rPr lang="en-US" sz="1200" dirty="0">
                <a:solidFill>
                  <a:schemeClr val="tx2"/>
                </a:solidFill>
              </a:rPr>
              <a:t>Sight line obstructions.</a:t>
            </a:r>
          </a:p>
          <a:p>
            <a:pPr marL="285750" indent="-285750">
              <a:spcBef>
                <a:spcPts val="600"/>
              </a:spcBef>
              <a:buFont typeface="Wingdings" panose="05000000000000000000" pitchFamily="2" charset="2"/>
              <a:buChar char="q"/>
            </a:pPr>
            <a:r>
              <a:rPr lang="en-US" sz="1200" dirty="0">
                <a:solidFill>
                  <a:schemeClr val="tx2"/>
                </a:solidFill>
              </a:rPr>
              <a:t>Existing intersection level of service.</a:t>
            </a:r>
          </a:p>
          <a:p>
            <a:pPr marL="285750" indent="-285750">
              <a:spcBef>
                <a:spcPts val="600"/>
              </a:spcBef>
              <a:buFont typeface="Wingdings" panose="05000000000000000000" pitchFamily="2" charset="2"/>
              <a:buChar char="q"/>
            </a:pPr>
            <a:r>
              <a:rPr lang="en-US" sz="1200" dirty="0">
                <a:solidFill>
                  <a:schemeClr val="tx2"/>
                </a:solidFill>
              </a:rPr>
              <a:t>Minor street splits governed by pedestrian minimums.</a:t>
            </a:r>
          </a:p>
          <a:p>
            <a:pPr marL="285750" indent="-285750">
              <a:spcBef>
                <a:spcPts val="600"/>
              </a:spcBef>
              <a:buFont typeface="Wingdings" panose="05000000000000000000" pitchFamily="2" charset="2"/>
              <a:buChar char="q"/>
            </a:pPr>
            <a:r>
              <a:rPr lang="en-US" sz="1200" dirty="0">
                <a:solidFill>
                  <a:schemeClr val="tx2"/>
                </a:solidFill>
              </a:rPr>
              <a:t>Other considerations.</a:t>
            </a:r>
            <a:endParaRPr lang="en-US" dirty="0">
              <a:solidFill>
                <a:schemeClr val="tx2"/>
              </a:solidFill>
            </a:endParaRPr>
          </a:p>
        </p:txBody>
      </p:sp>
      <p:sp>
        <p:nvSpPr>
          <p:cNvPr id="7" name="Arrow: Right 6">
            <a:extLst>
              <a:ext uri="{FF2B5EF4-FFF2-40B4-BE49-F238E27FC236}">
                <a16:creationId xmlns:a16="http://schemas.microsoft.com/office/drawing/2014/main" id="{08077AF0-2A63-42A6-94C4-A2021224DA9F}"/>
              </a:ext>
            </a:extLst>
          </p:cNvPr>
          <p:cNvSpPr/>
          <p:nvPr/>
        </p:nvSpPr>
        <p:spPr>
          <a:xfrm>
            <a:off x="4034118" y="1452282"/>
            <a:ext cx="358589" cy="22411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4060975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E1DF35-0766-4967-A481-B9C16D6FF33D}"/>
              </a:ext>
            </a:extLst>
          </p:cNvPr>
          <p:cNvSpPr>
            <a:spLocks noGrp="1"/>
          </p:cNvSpPr>
          <p:nvPr>
            <p:ph type="title"/>
          </p:nvPr>
        </p:nvSpPr>
        <p:spPr/>
        <p:txBody>
          <a:bodyPr/>
          <a:lstStyle/>
          <a:p>
            <a:r>
              <a:rPr lang="en-US" dirty="0"/>
              <a:t>Safety Effectiveness Evaluation</a:t>
            </a:r>
          </a:p>
        </p:txBody>
      </p:sp>
      <p:sp>
        <p:nvSpPr>
          <p:cNvPr id="3" name="Text Placeholder 2">
            <a:extLst>
              <a:ext uri="{FF2B5EF4-FFF2-40B4-BE49-F238E27FC236}">
                <a16:creationId xmlns:a16="http://schemas.microsoft.com/office/drawing/2014/main" id="{6F39536E-A740-4B06-AA62-05642FA6F63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F9D83EB-A921-4E7A-A14F-F2DDFC1666AA}"/>
              </a:ext>
            </a:extLst>
          </p:cNvPr>
          <p:cNvSpPr>
            <a:spLocks noGrp="1"/>
          </p:cNvSpPr>
          <p:nvPr>
            <p:ph type="sldNum" sz="quarter" idx="12"/>
          </p:nvPr>
        </p:nvSpPr>
        <p:spPr/>
        <p:txBody>
          <a:bodyPr/>
          <a:lstStyle/>
          <a:p>
            <a:fld id="{588A7B10-5B59-5847-A2D4-DA6B67CC2B64}" type="slidenum">
              <a:rPr lang="en-US" smtClean="0"/>
              <a:t>61</a:t>
            </a:fld>
            <a:endParaRPr lang="en-US"/>
          </a:p>
        </p:txBody>
      </p:sp>
    </p:spTree>
    <p:extLst>
      <p:ext uri="{BB962C8B-B14F-4D97-AF65-F5344CB8AC3E}">
        <p14:creationId xmlns:p14="http://schemas.microsoft.com/office/powerpoint/2010/main" val="275733701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D593FCA-8CBC-4A20-ACD3-BBA334E238DE}"/>
              </a:ext>
            </a:extLst>
          </p:cNvPr>
          <p:cNvSpPr>
            <a:spLocks noGrp="1"/>
          </p:cNvSpPr>
          <p:nvPr>
            <p:ph type="title"/>
          </p:nvPr>
        </p:nvSpPr>
        <p:spPr/>
        <p:txBody>
          <a:bodyPr/>
          <a:lstStyle/>
          <a:p>
            <a:r>
              <a:rPr lang="en-US" dirty="0"/>
              <a:t>Safety Effectiveness Evaluation</a:t>
            </a:r>
          </a:p>
        </p:txBody>
      </p:sp>
      <p:sp>
        <p:nvSpPr>
          <p:cNvPr id="6" name="Content Placeholder 5">
            <a:extLst>
              <a:ext uri="{FF2B5EF4-FFF2-40B4-BE49-F238E27FC236}">
                <a16:creationId xmlns:a16="http://schemas.microsoft.com/office/drawing/2014/main" id="{781CAA79-B2B8-4F79-A9B6-BB9145188BB7}"/>
              </a:ext>
            </a:extLst>
          </p:cNvPr>
          <p:cNvSpPr>
            <a:spLocks noGrp="1"/>
          </p:cNvSpPr>
          <p:nvPr>
            <p:ph idx="1"/>
          </p:nvPr>
        </p:nvSpPr>
        <p:spPr/>
        <p:txBody>
          <a:bodyPr/>
          <a:lstStyle/>
          <a:p>
            <a:r>
              <a:rPr lang="en-US" dirty="0"/>
              <a:t>Determine how projects have affected safety performance</a:t>
            </a:r>
          </a:p>
          <a:p>
            <a:r>
              <a:rPr lang="en-US" dirty="0"/>
              <a:t>Use results to make future decisions, allocate funds, and change policies</a:t>
            </a:r>
          </a:p>
        </p:txBody>
      </p:sp>
      <p:sp>
        <p:nvSpPr>
          <p:cNvPr id="4" name="Slide Number Placeholder 3">
            <a:extLst>
              <a:ext uri="{FF2B5EF4-FFF2-40B4-BE49-F238E27FC236}">
                <a16:creationId xmlns:a16="http://schemas.microsoft.com/office/drawing/2014/main" id="{ED4E74EC-14E9-4098-95CE-A71C617E6EA7}"/>
              </a:ext>
            </a:extLst>
          </p:cNvPr>
          <p:cNvSpPr>
            <a:spLocks noGrp="1"/>
          </p:cNvSpPr>
          <p:nvPr>
            <p:ph type="sldNum" sz="quarter" idx="12"/>
          </p:nvPr>
        </p:nvSpPr>
        <p:spPr/>
        <p:txBody>
          <a:bodyPr/>
          <a:lstStyle/>
          <a:p>
            <a:fld id="{588A7B10-5B59-5847-A2D4-DA6B67CC2B64}" type="slidenum">
              <a:rPr lang="en-US" smtClean="0"/>
              <a:t>62</a:t>
            </a:fld>
            <a:endParaRPr lang="en-US"/>
          </a:p>
        </p:txBody>
      </p:sp>
      <p:graphicFrame>
        <p:nvGraphicFramePr>
          <p:cNvPr id="8" name="Chart 7">
            <a:extLst>
              <a:ext uri="{FF2B5EF4-FFF2-40B4-BE49-F238E27FC236}">
                <a16:creationId xmlns:a16="http://schemas.microsoft.com/office/drawing/2014/main" id="{D3BDB699-2EA4-4CA6-A129-FC698B072BCF}"/>
              </a:ext>
            </a:extLst>
          </p:cNvPr>
          <p:cNvGraphicFramePr>
            <a:graphicFrameLocks/>
          </p:cNvGraphicFramePr>
          <p:nvPr>
            <p:extLst>
              <p:ext uri="{D42A27DB-BD31-4B8C-83A1-F6EECF244321}">
                <p14:modId xmlns:p14="http://schemas.microsoft.com/office/powerpoint/2010/main" val="3407819821"/>
              </p:ext>
            </p:extLst>
          </p:nvPr>
        </p:nvGraphicFramePr>
        <p:xfrm>
          <a:off x="359508" y="2335696"/>
          <a:ext cx="7620000" cy="280780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2235448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4FC4E4-34A9-4B65-A166-739904E75207}"/>
              </a:ext>
            </a:extLst>
          </p:cNvPr>
          <p:cNvSpPr>
            <a:spLocks noGrp="1"/>
          </p:cNvSpPr>
          <p:nvPr>
            <p:ph type="title"/>
          </p:nvPr>
        </p:nvSpPr>
        <p:spPr/>
        <p:txBody>
          <a:bodyPr/>
          <a:lstStyle/>
          <a:p>
            <a:r>
              <a:rPr lang="en-US" dirty="0"/>
              <a:t>Effectiveness Evaluations</a:t>
            </a:r>
          </a:p>
        </p:txBody>
      </p:sp>
      <p:sp>
        <p:nvSpPr>
          <p:cNvPr id="4" name="Slide Number Placeholder 3">
            <a:extLst>
              <a:ext uri="{FF2B5EF4-FFF2-40B4-BE49-F238E27FC236}">
                <a16:creationId xmlns:a16="http://schemas.microsoft.com/office/drawing/2014/main" id="{086BD561-5ADD-43B4-931C-98FB02D6B16A}"/>
              </a:ext>
            </a:extLst>
          </p:cNvPr>
          <p:cNvSpPr>
            <a:spLocks noGrp="1"/>
          </p:cNvSpPr>
          <p:nvPr>
            <p:ph type="sldNum" sz="quarter" idx="12"/>
          </p:nvPr>
        </p:nvSpPr>
        <p:spPr/>
        <p:txBody>
          <a:bodyPr/>
          <a:lstStyle/>
          <a:p>
            <a:fld id="{588A7B10-5B59-5847-A2D4-DA6B67CC2B64}" type="slidenum">
              <a:rPr lang="en-US" smtClean="0"/>
              <a:t>63</a:t>
            </a:fld>
            <a:endParaRPr lang="en-US"/>
          </a:p>
        </p:txBody>
      </p:sp>
      <p:sp>
        <p:nvSpPr>
          <p:cNvPr id="5" name="Content Placeholder 7">
            <a:extLst>
              <a:ext uri="{FF2B5EF4-FFF2-40B4-BE49-F238E27FC236}">
                <a16:creationId xmlns:a16="http://schemas.microsoft.com/office/drawing/2014/main" id="{A1D7D4FD-CA22-4453-BC21-FFC59F5448CA}"/>
              </a:ext>
            </a:extLst>
          </p:cNvPr>
          <p:cNvSpPr>
            <a:spLocks noGrp="1"/>
          </p:cNvSpPr>
          <p:nvPr>
            <p:ph idx="1"/>
          </p:nvPr>
        </p:nvSpPr>
        <p:spPr>
          <a:xfrm>
            <a:off x="359508" y="1488576"/>
            <a:ext cx="7419975" cy="3248754"/>
          </a:xfrm>
        </p:spPr>
        <p:txBody>
          <a:bodyPr/>
          <a:lstStyle/>
          <a:p>
            <a:pPr marL="609600" indent="-609600">
              <a:buFont typeface="Calibri" pitchFamily="34" charset="0"/>
              <a:buChar char="•"/>
            </a:pPr>
            <a:endParaRPr lang="en-US" dirty="0"/>
          </a:p>
          <a:p>
            <a:pPr marL="0" indent="0">
              <a:buNone/>
            </a:pPr>
            <a:endParaRPr lang="en-US" dirty="0"/>
          </a:p>
          <a:p>
            <a:pPr marL="0" indent="0">
              <a:buNone/>
            </a:pPr>
            <a:endParaRPr lang="en-US" dirty="0"/>
          </a:p>
          <a:p>
            <a:pPr marL="0" indent="0">
              <a:buNone/>
            </a:pPr>
            <a:endParaRPr lang="en-US" dirty="0"/>
          </a:p>
          <a:p>
            <a:pPr marL="0" indent="0">
              <a:spcBef>
                <a:spcPts val="0"/>
              </a:spcBef>
              <a:buNone/>
            </a:pPr>
            <a:endParaRPr lang="en-US" dirty="0"/>
          </a:p>
          <a:p>
            <a:pPr marL="0" indent="0" algn="ctr">
              <a:buNone/>
            </a:pPr>
            <a:r>
              <a:rPr lang="en-US" dirty="0"/>
              <a:t>Choice of method is affected by:</a:t>
            </a:r>
          </a:p>
          <a:p>
            <a:pPr marL="1009650" lvl="1" indent="-609600">
              <a:buFont typeface="Calibri" pitchFamily="34" charset="0"/>
              <a:buChar char="•"/>
            </a:pPr>
            <a:endParaRPr lang="en-US" dirty="0"/>
          </a:p>
          <a:p>
            <a:pPr marL="609600" indent="-609600">
              <a:buFont typeface="Calibri" pitchFamily="34" charset="0"/>
              <a:buChar char="•"/>
            </a:pPr>
            <a:endParaRPr lang="en-US" dirty="0"/>
          </a:p>
          <a:p>
            <a:pPr marL="609600" indent="-609600">
              <a:buFont typeface="Calibri" pitchFamily="34" charset="0"/>
              <a:buChar char="•"/>
            </a:pPr>
            <a:endParaRPr lang="en-US" dirty="0"/>
          </a:p>
        </p:txBody>
      </p:sp>
      <p:sp>
        <p:nvSpPr>
          <p:cNvPr id="6" name="Rectangle 4">
            <a:extLst>
              <a:ext uri="{FF2B5EF4-FFF2-40B4-BE49-F238E27FC236}">
                <a16:creationId xmlns:a16="http://schemas.microsoft.com/office/drawing/2014/main" id="{61059EFC-E1FD-4164-8970-435F659EFDA1}"/>
              </a:ext>
            </a:extLst>
          </p:cNvPr>
          <p:cNvSpPr>
            <a:spLocks noChangeArrowheads="1"/>
          </p:cNvSpPr>
          <p:nvPr/>
        </p:nvSpPr>
        <p:spPr bwMode="auto">
          <a:xfrm>
            <a:off x="4479925" y="2235790"/>
            <a:ext cx="184150" cy="1754326"/>
          </a:xfrm>
          <a:prstGeom prst="rect">
            <a:avLst/>
          </a:prstGeom>
          <a:noFill/>
          <a:ln w="9525">
            <a:noFill/>
            <a:miter lim="800000"/>
            <a:headEnd/>
            <a:tailEnd/>
          </a:ln>
        </p:spPr>
        <p:txBody>
          <a:bodyPr wrap="square" anchor="ctr">
            <a:spAutoFit/>
          </a:bodyPr>
          <a:lstStyle/>
          <a:p>
            <a:pPr algn="ctr"/>
            <a:endParaRPr lang="en-US" sz="5400"/>
          </a:p>
          <a:p>
            <a:pPr algn="ctr"/>
            <a:endParaRPr lang="en-US" sz="5400"/>
          </a:p>
        </p:txBody>
      </p:sp>
      <p:sp>
        <p:nvSpPr>
          <p:cNvPr id="7" name="Rectangle 6">
            <a:extLst>
              <a:ext uri="{FF2B5EF4-FFF2-40B4-BE49-F238E27FC236}">
                <a16:creationId xmlns:a16="http://schemas.microsoft.com/office/drawing/2014/main" id="{EECBFAFB-C7F5-4C35-8060-CB8B5AB6B8F6}"/>
              </a:ext>
            </a:extLst>
          </p:cNvPr>
          <p:cNvSpPr/>
          <p:nvPr/>
        </p:nvSpPr>
        <p:spPr bwMode="auto">
          <a:xfrm>
            <a:off x="626935" y="2552265"/>
            <a:ext cx="3211028" cy="781485"/>
          </a:xfrm>
          <a:prstGeom prst="rect">
            <a:avLst/>
          </a:prstGeom>
          <a:solidFill>
            <a:schemeClr val="tx2"/>
          </a:solidFill>
          <a:ln w="12700" cap="flat" cmpd="sng" algn="ctr">
            <a:solidFill>
              <a:srgbClr val="CCE2ED"/>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US" sz="2000" dirty="0">
                <a:solidFill>
                  <a:schemeClr val="bg1"/>
                </a:solidFill>
              </a:rPr>
              <a:t>Before/After Studies</a:t>
            </a:r>
          </a:p>
        </p:txBody>
      </p:sp>
      <p:sp>
        <p:nvSpPr>
          <p:cNvPr id="8" name="Oval 7">
            <a:extLst>
              <a:ext uri="{FF2B5EF4-FFF2-40B4-BE49-F238E27FC236}">
                <a16:creationId xmlns:a16="http://schemas.microsoft.com/office/drawing/2014/main" id="{CED9AB45-9197-4FEF-B502-A5D2001AF5F7}"/>
              </a:ext>
            </a:extLst>
          </p:cNvPr>
          <p:cNvSpPr/>
          <p:nvPr/>
        </p:nvSpPr>
        <p:spPr bwMode="auto">
          <a:xfrm>
            <a:off x="1635578" y="1253401"/>
            <a:ext cx="1171636" cy="1168689"/>
          </a:xfrm>
          <a:prstGeom prst="ellipse">
            <a:avLst/>
          </a:prstGeom>
          <a:noFill/>
          <a:ln w="28575" cap="flat" cmpd="sng" algn="ctr">
            <a:solidFill>
              <a:schemeClr val="tx2"/>
            </a:solid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5400" b="1" i="0" u="none" strike="noStrike" cap="none" normalizeH="0" baseline="0" dirty="0">
                <a:ln>
                  <a:noFill/>
                </a:ln>
                <a:solidFill>
                  <a:schemeClr val="tx2"/>
                </a:solidFill>
                <a:effectLst/>
                <a:latin typeface="Century Gothic" panose="020B0502020202020204" pitchFamily="34" charset="0"/>
              </a:rPr>
              <a:t>1</a:t>
            </a:r>
          </a:p>
        </p:txBody>
      </p:sp>
      <p:sp>
        <p:nvSpPr>
          <p:cNvPr id="9" name="Rectangle 8">
            <a:extLst>
              <a:ext uri="{FF2B5EF4-FFF2-40B4-BE49-F238E27FC236}">
                <a16:creationId xmlns:a16="http://schemas.microsoft.com/office/drawing/2014/main" id="{42B7E82F-BF49-43D2-B736-7ADB861AFDC9}"/>
              </a:ext>
            </a:extLst>
          </p:cNvPr>
          <p:cNvSpPr/>
          <p:nvPr/>
        </p:nvSpPr>
        <p:spPr bwMode="auto">
          <a:xfrm>
            <a:off x="4505938" y="2552265"/>
            <a:ext cx="3211028" cy="781485"/>
          </a:xfrm>
          <a:prstGeom prst="rect">
            <a:avLst/>
          </a:prstGeom>
          <a:solidFill>
            <a:schemeClr val="tx2"/>
          </a:solidFill>
          <a:ln w="12700" cap="flat" cmpd="sng" algn="ctr">
            <a:solidFill>
              <a:srgbClr val="CCE2ED"/>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US" sz="2000" dirty="0">
                <a:solidFill>
                  <a:schemeClr val="bg1"/>
                </a:solidFill>
              </a:rPr>
              <a:t>Cross-Sectional Studies</a:t>
            </a:r>
          </a:p>
        </p:txBody>
      </p:sp>
      <p:sp>
        <p:nvSpPr>
          <p:cNvPr id="10" name="Oval 9">
            <a:extLst>
              <a:ext uri="{FF2B5EF4-FFF2-40B4-BE49-F238E27FC236}">
                <a16:creationId xmlns:a16="http://schemas.microsoft.com/office/drawing/2014/main" id="{1F52B9B7-8F8E-4160-A24F-9F1FD4C571B3}"/>
              </a:ext>
            </a:extLst>
          </p:cNvPr>
          <p:cNvSpPr/>
          <p:nvPr/>
        </p:nvSpPr>
        <p:spPr bwMode="auto">
          <a:xfrm>
            <a:off x="5525634" y="1253401"/>
            <a:ext cx="1171636" cy="1168689"/>
          </a:xfrm>
          <a:prstGeom prst="ellipse">
            <a:avLst/>
          </a:prstGeom>
          <a:noFill/>
          <a:ln w="28575" cap="flat" cmpd="sng" algn="ctr">
            <a:solidFill>
              <a:schemeClr val="tx2"/>
            </a:solid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5400" b="1" i="0" u="none" strike="noStrike" cap="none" normalizeH="0" baseline="0" dirty="0">
                <a:ln>
                  <a:noFill/>
                </a:ln>
                <a:solidFill>
                  <a:schemeClr val="tx2"/>
                </a:solidFill>
                <a:effectLst/>
                <a:latin typeface="Century Gothic" panose="020B0502020202020204" pitchFamily="34" charset="0"/>
              </a:rPr>
              <a:t>2</a:t>
            </a:r>
          </a:p>
        </p:txBody>
      </p:sp>
      <p:sp>
        <p:nvSpPr>
          <p:cNvPr id="11" name="Rectangle 10">
            <a:extLst>
              <a:ext uri="{FF2B5EF4-FFF2-40B4-BE49-F238E27FC236}">
                <a16:creationId xmlns:a16="http://schemas.microsoft.com/office/drawing/2014/main" id="{88C20983-4D68-4CC8-9A4A-376612BD988F}"/>
              </a:ext>
            </a:extLst>
          </p:cNvPr>
          <p:cNvSpPr/>
          <p:nvPr/>
        </p:nvSpPr>
        <p:spPr bwMode="auto">
          <a:xfrm>
            <a:off x="713015" y="4010536"/>
            <a:ext cx="2094199" cy="864012"/>
          </a:xfrm>
          <a:prstGeom prst="rect">
            <a:avLst/>
          </a:prstGeom>
          <a:solidFill>
            <a:schemeClr val="tx2"/>
          </a:solidFill>
          <a:ln w="12700" cap="flat" cmpd="sng" algn="ctr">
            <a:solidFill>
              <a:srgbClr val="CCE2ED"/>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US" sz="1800" b="0" dirty="0">
                <a:solidFill>
                  <a:schemeClr val="bg1"/>
                </a:solidFill>
              </a:rPr>
              <a:t>Nature of Treatment</a:t>
            </a:r>
          </a:p>
        </p:txBody>
      </p:sp>
      <p:sp>
        <p:nvSpPr>
          <p:cNvPr id="12" name="Rectangle 11">
            <a:extLst>
              <a:ext uri="{FF2B5EF4-FFF2-40B4-BE49-F238E27FC236}">
                <a16:creationId xmlns:a16="http://schemas.microsoft.com/office/drawing/2014/main" id="{5EA68799-D5B7-4BE0-97C0-89B982AC9370}"/>
              </a:ext>
            </a:extLst>
          </p:cNvPr>
          <p:cNvSpPr/>
          <p:nvPr/>
        </p:nvSpPr>
        <p:spPr bwMode="auto">
          <a:xfrm>
            <a:off x="5622769" y="4010536"/>
            <a:ext cx="2094198" cy="864012"/>
          </a:xfrm>
          <a:prstGeom prst="rect">
            <a:avLst/>
          </a:prstGeom>
          <a:solidFill>
            <a:schemeClr val="tx2"/>
          </a:solidFill>
          <a:ln w="12700" cap="flat" cmpd="sng" algn="ctr">
            <a:solidFill>
              <a:srgbClr val="CCE2ED"/>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US" dirty="0">
                <a:solidFill>
                  <a:schemeClr val="bg1"/>
                </a:solidFill>
              </a:rPr>
              <a:t>Available Data</a:t>
            </a:r>
          </a:p>
        </p:txBody>
      </p:sp>
      <p:sp>
        <p:nvSpPr>
          <p:cNvPr id="13" name="Rectangle 12">
            <a:extLst>
              <a:ext uri="{FF2B5EF4-FFF2-40B4-BE49-F238E27FC236}">
                <a16:creationId xmlns:a16="http://schemas.microsoft.com/office/drawing/2014/main" id="{30F1D36A-F95B-4398-89A8-C703336720FF}"/>
              </a:ext>
            </a:extLst>
          </p:cNvPr>
          <p:cNvSpPr/>
          <p:nvPr/>
        </p:nvSpPr>
        <p:spPr bwMode="auto">
          <a:xfrm>
            <a:off x="3167892" y="4010535"/>
            <a:ext cx="2094199" cy="864012"/>
          </a:xfrm>
          <a:prstGeom prst="rect">
            <a:avLst/>
          </a:prstGeom>
          <a:solidFill>
            <a:schemeClr val="tx2"/>
          </a:solidFill>
          <a:ln w="12700" cap="flat" cmpd="sng" algn="ctr">
            <a:solidFill>
              <a:srgbClr val="CCE2ED"/>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US" dirty="0">
                <a:solidFill>
                  <a:schemeClr val="bg1"/>
                </a:solidFill>
              </a:rPr>
              <a:t>Site Type</a:t>
            </a:r>
          </a:p>
        </p:txBody>
      </p:sp>
    </p:spTree>
    <p:extLst>
      <p:ext uri="{BB962C8B-B14F-4D97-AF65-F5344CB8AC3E}">
        <p14:creationId xmlns:p14="http://schemas.microsoft.com/office/powerpoint/2010/main" val="64823323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ABBBD1-1693-4CA7-95CF-C125497E4C65}"/>
              </a:ext>
            </a:extLst>
          </p:cNvPr>
          <p:cNvSpPr>
            <a:spLocks noGrp="1"/>
          </p:cNvSpPr>
          <p:nvPr>
            <p:ph type="title"/>
          </p:nvPr>
        </p:nvSpPr>
        <p:spPr/>
        <p:txBody>
          <a:bodyPr/>
          <a:lstStyle/>
          <a:p>
            <a:r>
              <a:rPr lang="en-US" dirty="0"/>
              <a:t>Before/After Studies</a:t>
            </a:r>
          </a:p>
        </p:txBody>
      </p:sp>
      <p:sp>
        <p:nvSpPr>
          <p:cNvPr id="3" name="Content Placeholder 2">
            <a:extLst>
              <a:ext uri="{FF2B5EF4-FFF2-40B4-BE49-F238E27FC236}">
                <a16:creationId xmlns:a16="http://schemas.microsoft.com/office/drawing/2014/main" id="{1072680B-345B-4364-A014-8871B4CD9E48}"/>
              </a:ext>
            </a:extLst>
          </p:cNvPr>
          <p:cNvSpPr>
            <a:spLocks noGrp="1"/>
          </p:cNvSpPr>
          <p:nvPr>
            <p:ph idx="1"/>
          </p:nvPr>
        </p:nvSpPr>
        <p:spPr>
          <a:xfrm>
            <a:off x="359508" y="1200150"/>
            <a:ext cx="7620000" cy="1647825"/>
          </a:xfrm>
        </p:spPr>
        <p:txBody>
          <a:bodyPr/>
          <a:lstStyle/>
          <a:p>
            <a:r>
              <a:rPr lang="en-US" dirty="0"/>
              <a:t>Examines crash data before and after the treatment is installed</a:t>
            </a:r>
          </a:p>
          <a:p>
            <a:r>
              <a:rPr lang="en-US" dirty="0"/>
              <a:t>Types of before/after studies:</a:t>
            </a:r>
          </a:p>
        </p:txBody>
      </p:sp>
      <p:sp>
        <p:nvSpPr>
          <p:cNvPr id="4" name="Slide Number Placeholder 3">
            <a:extLst>
              <a:ext uri="{FF2B5EF4-FFF2-40B4-BE49-F238E27FC236}">
                <a16:creationId xmlns:a16="http://schemas.microsoft.com/office/drawing/2014/main" id="{F69F435B-DFD2-4605-A6CE-A9066F5FE9D1}"/>
              </a:ext>
            </a:extLst>
          </p:cNvPr>
          <p:cNvSpPr>
            <a:spLocks noGrp="1"/>
          </p:cNvSpPr>
          <p:nvPr>
            <p:ph type="sldNum" sz="quarter" idx="12"/>
          </p:nvPr>
        </p:nvSpPr>
        <p:spPr/>
        <p:txBody>
          <a:bodyPr/>
          <a:lstStyle/>
          <a:p>
            <a:fld id="{588A7B10-5B59-5847-A2D4-DA6B67CC2B64}" type="slidenum">
              <a:rPr lang="en-US" smtClean="0"/>
              <a:t>64</a:t>
            </a:fld>
            <a:endParaRPr lang="en-US"/>
          </a:p>
        </p:txBody>
      </p:sp>
      <p:sp>
        <p:nvSpPr>
          <p:cNvPr id="5" name="Rectangle 4">
            <a:extLst>
              <a:ext uri="{FF2B5EF4-FFF2-40B4-BE49-F238E27FC236}">
                <a16:creationId xmlns:a16="http://schemas.microsoft.com/office/drawing/2014/main" id="{E29BC6F3-64BC-43AA-9F76-CFA053AEAB61}"/>
              </a:ext>
            </a:extLst>
          </p:cNvPr>
          <p:cNvSpPr/>
          <p:nvPr/>
        </p:nvSpPr>
        <p:spPr bwMode="auto">
          <a:xfrm>
            <a:off x="889477" y="2716553"/>
            <a:ext cx="3211028" cy="864012"/>
          </a:xfrm>
          <a:prstGeom prst="rect">
            <a:avLst/>
          </a:prstGeom>
          <a:solidFill>
            <a:schemeClr val="tx2"/>
          </a:solidFill>
          <a:ln w="12700" cap="flat" cmpd="sng" algn="ctr">
            <a:solidFill>
              <a:srgbClr val="CCE2ED"/>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US" dirty="0">
                <a:solidFill>
                  <a:schemeClr val="bg1"/>
                </a:solidFill>
              </a:rPr>
              <a:t>Simple Before/After</a:t>
            </a:r>
          </a:p>
        </p:txBody>
      </p:sp>
      <p:sp>
        <p:nvSpPr>
          <p:cNvPr id="6" name="Rectangle 5">
            <a:extLst>
              <a:ext uri="{FF2B5EF4-FFF2-40B4-BE49-F238E27FC236}">
                <a16:creationId xmlns:a16="http://schemas.microsoft.com/office/drawing/2014/main" id="{35C0646B-CFB3-493C-9CCA-2F8F78CA7266}"/>
              </a:ext>
            </a:extLst>
          </p:cNvPr>
          <p:cNvSpPr/>
          <p:nvPr/>
        </p:nvSpPr>
        <p:spPr bwMode="auto">
          <a:xfrm>
            <a:off x="4768480" y="2716553"/>
            <a:ext cx="3211028" cy="864012"/>
          </a:xfrm>
          <a:prstGeom prst="rect">
            <a:avLst/>
          </a:prstGeom>
          <a:solidFill>
            <a:schemeClr val="tx2"/>
          </a:solidFill>
          <a:ln w="12700" cap="flat" cmpd="sng" algn="ctr">
            <a:solidFill>
              <a:srgbClr val="CCE2ED"/>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US" dirty="0">
                <a:solidFill>
                  <a:schemeClr val="bg1"/>
                </a:solidFill>
              </a:rPr>
              <a:t>Before/After with Reference or Comparison Groups</a:t>
            </a:r>
          </a:p>
        </p:txBody>
      </p:sp>
      <p:sp>
        <p:nvSpPr>
          <p:cNvPr id="7" name="Rectangle 6">
            <a:extLst>
              <a:ext uri="{FF2B5EF4-FFF2-40B4-BE49-F238E27FC236}">
                <a16:creationId xmlns:a16="http://schemas.microsoft.com/office/drawing/2014/main" id="{5E38029B-7220-4AC2-8B31-5F92C44FB533}"/>
              </a:ext>
            </a:extLst>
          </p:cNvPr>
          <p:cNvSpPr/>
          <p:nvPr/>
        </p:nvSpPr>
        <p:spPr bwMode="auto">
          <a:xfrm>
            <a:off x="889477" y="3740462"/>
            <a:ext cx="3211028" cy="864012"/>
          </a:xfrm>
          <a:prstGeom prst="rect">
            <a:avLst/>
          </a:prstGeom>
          <a:noFill/>
          <a:ln w="12700" cap="flat" cmpd="sng" algn="ctr">
            <a:solidFill>
              <a:schemeClr val="tx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US" sz="1600" dirty="0">
                <a:solidFill>
                  <a:schemeClr val="tx2"/>
                </a:solidFill>
              </a:rPr>
              <a:t>Does not account </a:t>
            </a:r>
          </a:p>
          <a:p>
            <a:pPr algn="ctr"/>
            <a:r>
              <a:rPr lang="en-US" sz="1600" dirty="0">
                <a:solidFill>
                  <a:schemeClr val="tx2"/>
                </a:solidFill>
              </a:rPr>
              <a:t>for many biases</a:t>
            </a:r>
          </a:p>
        </p:txBody>
      </p:sp>
      <p:sp>
        <p:nvSpPr>
          <p:cNvPr id="8" name="Rectangle 7">
            <a:extLst>
              <a:ext uri="{FF2B5EF4-FFF2-40B4-BE49-F238E27FC236}">
                <a16:creationId xmlns:a16="http://schemas.microsoft.com/office/drawing/2014/main" id="{4577F9CD-255D-433B-B450-C3FC78F220C0}"/>
              </a:ext>
            </a:extLst>
          </p:cNvPr>
          <p:cNvSpPr/>
          <p:nvPr/>
        </p:nvSpPr>
        <p:spPr bwMode="auto">
          <a:xfrm>
            <a:off x="4768480" y="3740462"/>
            <a:ext cx="3211028" cy="864012"/>
          </a:xfrm>
          <a:prstGeom prst="rect">
            <a:avLst/>
          </a:prstGeom>
          <a:noFill/>
          <a:ln w="12700" cap="flat" cmpd="sng" algn="ctr">
            <a:solidFill>
              <a:schemeClr val="tx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US" sz="1600" dirty="0">
                <a:solidFill>
                  <a:schemeClr val="tx2"/>
                </a:solidFill>
              </a:rPr>
              <a:t>Represents a </a:t>
            </a:r>
            <a:r>
              <a:rPr lang="en-US" sz="1600" u="sng" dirty="0">
                <a:solidFill>
                  <a:schemeClr val="tx2"/>
                </a:solidFill>
              </a:rPr>
              <a:t>group</a:t>
            </a:r>
            <a:r>
              <a:rPr lang="en-US" sz="1600" dirty="0">
                <a:solidFill>
                  <a:schemeClr val="tx2"/>
                </a:solidFill>
              </a:rPr>
              <a:t> of methods</a:t>
            </a:r>
          </a:p>
          <a:p>
            <a:pPr algn="ctr"/>
            <a:r>
              <a:rPr lang="en-US" sz="1600" dirty="0">
                <a:solidFill>
                  <a:schemeClr val="tx2"/>
                </a:solidFill>
              </a:rPr>
              <a:t>Account for changes in volumes and other factors</a:t>
            </a:r>
          </a:p>
        </p:txBody>
      </p:sp>
    </p:spTree>
    <p:extLst>
      <p:ext uri="{BB962C8B-B14F-4D97-AF65-F5344CB8AC3E}">
        <p14:creationId xmlns:p14="http://schemas.microsoft.com/office/powerpoint/2010/main" val="221245298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RTM Bias in Before/After Studies</a:t>
            </a:r>
          </a:p>
        </p:txBody>
      </p:sp>
      <p:sp>
        <p:nvSpPr>
          <p:cNvPr id="3" name="Slide Number Placeholder 2"/>
          <p:cNvSpPr>
            <a:spLocks noGrp="1"/>
          </p:cNvSpPr>
          <p:nvPr>
            <p:ph type="sldNum" sz="quarter" idx="12"/>
          </p:nvPr>
        </p:nvSpPr>
        <p:spPr/>
        <p:txBody>
          <a:bodyPr/>
          <a:lstStyle/>
          <a:p>
            <a:fld id="{588A7B10-5B59-5847-A2D4-DA6B67CC2B64}" type="slidenum">
              <a:rPr lang="en-US" smtClean="0"/>
              <a:t>65</a:t>
            </a:fld>
            <a:endParaRPr lang="en-US"/>
          </a:p>
        </p:txBody>
      </p:sp>
      <p:pic>
        <p:nvPicPr>
          <p:cNvPr id="4" name="Picture 2" descr="Graph which shows observed crash frequency with respect to years. Shows regression to the mean bias in before-after studies. A site is selected for treatment due to short-term trend above the expected average crash frequency (without treatment). A regression to the mean reduction occurs, which is perceived as the effectiveness of treatment. Then the actual reduction due to treatment occurs.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166" y="1278397"/>
            <a:ext cx="6741121" cy="3574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0599936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887AAD-333D-4C7A-A00C-96B347637979}"/>
              </a:ext>
            </a:extLst>
          </p:cNvPr>
          <p:cNvSpPr>
            <a:spLocks noGrp="1"/>
          </p:cNvSpPr>
          <p:nvPr>
            <p:ph type="title"/>
          </p:nvPr>
        </p:nvSpPr>
        <p:spPr/>
        <p:txBody>
          <a:bodyPr/>
          <a:lstStyle/>
          <a:p>
            <a:r>
              <a:rPr lang="en-US" dirty="0"/>
              <a:t>Cross-Sectional Studies</a:t>
            </a:r>
          </a:p>
        </p:txBody>
      </p:sp>
      <p:sp>
        <p:nvSpPr>
          <p:cNvPr id="3" name="Content Placeholder 2">
            <a:extLst>
              <a:ext uri="{FF2B5EF4-FFF2-40B4-BE49-F238E27FC236}">
                <a16:creationId xmlns:a16="http://schemas.microsoft.com/office/drawing/2014/main" id="{24500690-B315-4250-8D25-A989027F3D9E}"/>
              </a:ext>
            </a:extLst>
          </p:cNvPr>
          <p:cNvSpPr>
            <a:spLocks noGrp="1"/>
          </p:cNvSpPr>
          <p:nvPr>
            <p:ph idx="1"/>
          </p:nvPr>
        </p:nvSpPr>
        <p:spPr/>
        <p:txBody>
          <a:bodyPr>
            <a:normAutofit lnSpcReduction="10000"/>
          </a:bodyPr>
          <a:lstStyle/>
          <a:p>
            <a:r>
              <a:rPr lang="en-US" altLang="en-US" dirty="0"/>
              <a:t>Compare crash data for sites with and without treatment over same time period</a:t>
            </a:r>
          </a:p>
          <a:p>
            <a:r>
              <a:rPr lang="en-US" kern="0" dirty="0"/>
              <a:t>Why do a cross-sectional study?</a:t>
            </a:r>
          </a:p>
          <a:p>
            <a:pPr lvl="1"/>
            <a:r>
              <a:rPr lang="en-US" kern="0" dirty="0"/>
              <a:t>Treatment installation dates unknown</a:t>
            </a:r>
          </a:p>
          <a:p>
            <a:pPr lvl="1"/>
            <a:r>
              <a:rPr lang="en-US" kern="0" dirty="0"/>
              <a:t>Volumes and crash counts in before period unknown</a:t>
            </a:r>
          </a:p>
          <a:p>
            <a:r>
              <a:rPr lang="en-US" kern="0" dirty="0"/>
              <a:t>Cross-sectional methods have limitations</a:t>
            </a:r>
          </a:p>
          <a:p>
            <a:pPr lvl="1"/>
            <a:r>
              <a:rPr lang="en-US" kern="0" dirty="0"/>
              <a:t>How to develop reliable CMFs with cross-sectional methods is an ongoing area of research</a:t>
            </a:r>
          </a:p>
          <a:p>
            <a:pPr lvl="2"/>
            <a:r>
              <a:rPr lang="en-US" kern="0" dirty="0"/>
              <a:t>Propensity score matching methods</a:t>
            </a:r>
          </a:p>
          <a:p>
            <a:pPr lvl="2"/>
            <a:r>
              <a:rPr lang="en-US" kern="0" dirty="0"/>
              <a:t>Case control methods</a:t>
            </a:r>
          </a:p>
          <a:p>
            <a:pPr lvl="1"/>
            <a:endParaRPr lang="en-US" kern="0" dirty="0"/>
          </a:p>
          <a:p>
            <a:endParaRPr lang="en-US" dirty="0"/>
          </a:p>
        </p:txBody>
      </p:sp>
      <p:sp>
        <p:nvSpPr>
          <p:cNvPr id="4" name="Slide Number Placeholder 3">
            <a:extLst>
              <a:ext uri="{FF2B5EF4-FFF2-40B4-BE49-F238E27FC236}">
                <a16:creationId xmlns:a16="http://schemas.microsoft.com/office/drawing/2014/main" id="{5599B48D-4CBB-42A3-9D75-76F34225B4E6}"/>
              </a:ext>
            </a:extLst>
          </p:cNvPr>
          <p:cNvSpPr>
            <a:spLocks noGrp="1"/>
          </p:cNvSpPr>
          <p:nvPr>
            <p:ph type="sldNum" sz="quarter" idx="12"/>
          </p:nvPr>
        </p:nvSpPr>
        <p:spPr/>
        <p:txBody>
          <a:bodyPr/>
          <a:lstStyle/>
          <a:p>
            <a:fld id="{588A7B10-5B59-5847-A2D4-DA6B67CC2B64}" type="slidenum">
              <a:rPr lang="en-US" smtClean="0"/>
              <a:t>66</a:t>
            </a:fld>
            <a:endParaRPr lang="en-US"/>
          </a:p>
        </p:txBody>
      </p:sp>
    </p:spTree>
    <p:extLst>
      <p:ext uri="{BB962C8B-B14F-4D97-AF65-F5344CB8AC3E}">
        <p14:creationId xmlns:p14="http://schemas.microsoft.com/office/powerpoint/2010/main" val="143712783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975460-84E2-486F-AC5D-96EEAC5EEC79}"/>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5D2BCF08-8DFF-4442-8F00-4049DA7C55E6}"/>
              </a:ext>
            </a:extLst>
          </p:cNvPr>
          <p:cNvSpPr>
            <a:spLocks noGrp="1"/>
          </p:cNvSpPr>
          <p:nvPr>
            <p:ph idx="1"/>
          </p:nvPr>
        </p:nvSpPr>
        <p:spPr/>
        <p:txBody>
          <a:bodyPr>
            <a:normAutofit/>
          </a:bodyPr>
          <a:lstStyle/>
          <a:p>
            <a:r>
              <a:rPr lang="en-US" dirty="0"/>
              <a:t>Quality of safety data varies; and a single source of data can not tell the whole safety story</a:t>
            </a:r>
          </a:p>
          <a:p>
            <a:r>
              <a:rPr lang="en-US" dirty="0"/>
              <a:t>Many safety problems go unreported</a:t>
            </a:r>
          </a:p>
          <a:p>
            <a:r>
              <a:rPr lang="en-US" dirty="0"/>
              <a:t>The relationship between crashes and volume is not linear</a:t>
            </a:r>
          </a:p>
          <a:p>
            <a:r>
              <a:rPr lang="en-US" dirty="0"/>
              <a:t>A systemic safety approach helps agencies broaden their traffic safety efforts and consider risk as well as crash history</a:t>
            </a:r>
          </a:p>
        </p:txBody>
      </p:sp>
      <p:sp>
        <p:nvSpPr>
          <p:cNvPr id="4" name="Slide Number Placeholder 3">
            <a:extLst>
              <a:ext uri="{FF2B5EF4-FFF2-40B4-BE49-F238E27FC236}">
                <a16:creationId xmlns:a16="http://schemas.microsoft.com/office/drawing/2014/main" id="{D03943B2-3481-495D-BFDB-A46D04DAF923}"/>
              </a:ext>
            </a:extLst>
          </p:cNvPr>
          <p:cNvSpPr>
            <a:spLocks noGrp="1"/>
          </p:cNvSpPr>
          <p:nvPr>
            <p:ph type="sldNum" sz="quarter" idx="12"/>
          </p:nvPr>
        </p:nvSpPr>
        <p:spPr/>
        <p:txBody>
          <a:bodyPr/>
          <a:lstStyle/>
          <a:p>
            <a:fld id="{588A7B10-5B59-5847-A2D4-DA6B67CC2B64}" type="slidenum">
              <a:rPr lang="en-US" smtClean="0"/>
              <a:t>67</a:t>
            </a:fld>
            <a:endParaRPr lang="en-US"/>
          </a:p>
        </p:txBody>
      </p:sp>
    </p:spTree>
    <p:extLst>
      <p:ext uri="{BB962C8B-B14F-4D97-AF65-F5344CB8AC3E}">
        <p14:creationId xmlns:p14="http://schemas.microsoft.com/office/powerpoint/2010/main" val="33457482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4B7B0B8-F826-4424-ABF4-445C2EFF002C}"/>
              </a:ext>
            </a:extLst>
          </p:cNvPr>
          <p:cNvSpPr>
            <a:spLocks noGrp="1"/>
          </p:cNvSpPr>
          <p:nvPr>
            <p:ph type="title"/>
          </p:nvPr>
        </p:nvSpPr>
        <p:spPr/>
        <p:txBody>
          <a:bodyPr>
            <a:noAutofit/>
          </a:bodyPr>
          <a:lstStyle/>
          <a:p>
            <a:r>
              <a:rPr lang="en-US" sz="3600" dirty="0"/>
              <a:t>Analyzing and Interpreting Crash Data</a:t>
            </a:r>
          </a:p>
        </p:txBody>
      </p:sp>
      <p:sp>
        <p:nvSpPr>
          <p:cNvPr id="6" name="Content Placeholder 5">
            <a:extLst>
              <a:ext uri="{FF2B5EF4-FFF2-40B4-BE49-F238E27FC236}">
                <a16:creationId xmlns:a16="http://schemas.microsoft.com/office/drawing/2014/main" id="{BA99C385-C232-4077-A369-38AEEDB728E4}"/>
              </a:ext>
            </a:extLst>
          </p:cNvPr>
          <p:cNvSpPr>
            <a:spLocks noGrp="1"/>
          </p:cNvSpPr>
          <p:nvPr>
            <p:ph idx="1"/>
          </p:nvPr>
        </p:nvSpPr>
        <p:spPr>
          <a:xfrm>
            <a:off x="359508" y="940777"/>
            <a:ext cx="7620000" cy="3859823"/>
          </a:xfrm>
        </p:spPr>
        <p:txBody>
          <a:bodyPr/>
          <a:lstStyle/>
          <a:p>
            <a:pPr marL="342900" lvl="1">
              <a:buClr>
                <a:schemeClr val="accent1"/>
              </a:buClr>
            </a:pPr>
            <a:r>
              <a:rPr lang="en-US" sz="2200" dirty="0">
                <a:solidFill>
                  <a:schemeClr val="tx1"/>
                </a:solidFill>
              </a:rPr>
              <a:t>Who, where, when</a:t>
            </a:r>
          </a:p>
          <a:p>
            <a:pPr marL="708660" lvl="2">
              <a:buClr>
                <a:schemeClr val="accent1"/>
              </a:buClr>
            </a:pPr>
            <a:r>
              <a:rPr lang="en-US" sz="2000" dirty="0">
                <a:solidFill>
                  <a:schemeClr val="tx2"/>
                </a:solidFill>
              </a:rPr>
              <a:t>These factors are not “causal” but may be surrogates for risk</a:t>
            </a:r>
          </a:p>
          <a:p>
            <a:pPr marL="708660" lvl="2">
              <a:buClr>
                <a:schemeClr val="accent1"/>
              </a:buClr>
            </a:pPr>
            <a:r>
              <a:rPr lang="en-US" sz="2000" dirty="0">
                <a:solidFill>
                  <a:schemeClr val="tx2"/>
                </a:solidFill>
              </a:rPr>
              <a:t>May help identify location types or populations for intervention </a:t>
            </a:r>
          </a:p>
        </p:txBody>
      </p:sp>
      <p:sp>
        <p:nvSpPr>
          <p:cNvPr id="4" name="Slide Number Placeholder 3">
            <a:extLst>
              <a:ext uri="{FF2B5EF4-FFF2-40B4-BE49-F238E27FC236}">
                <a16:creationId xmlns:a16="http://schemas.microsoft.com/office/drawing/2014/main" id="{755C0275-A0D2-489A-B481-7AAB713441BD}"/>
              </a:ext>
            </a:extLst>
          </p:cNvPr>
          <p:cNvSpPr>
            <a:spLocks noGrp="1"/>
          </p:cNvSpPr>
          <p:nvPr>
            <p:ph type="sldNum" sz="quarter" idx="12"/>
          </p:nvPr>
        </p:nvSpPr>
        <p:spPr/>
        <p:txBody>
          <a:bodyPr/>
          <a:lstStyle/>
          <a:p>
            <a:fld id="{588A7B10-5B59-5847-A2D4-DA6B67CC2B64}" type="slidenum">
              <a:rPr lang="en-US" smtClean="0"/>
              <a:t>7</a:t>
            </a:fld>
            <a:endParaRPr lang="en-US"/>
          </a:p>
        </p:txBody>
      </p:sp>
      <p:sp>
        <p:nvSpPr>
          <p:cNvPr id="8" name="TextBox 7">
            <a:extLst>
              <a:ext uri="{FF2B5EF4-FFF2-40B4-BE49-F238E27FC236}">
                <a16:creationId xmlns:a16="http://schemas.microsoft.com/office/drawing/2014/main" id="{FDB5EBE2-86B9-4D75-ABCF-7D47AA77FF48}"/>
              </a:ext>
            </a:extLst>
          </p:cNvPr>
          <p:cNvSpPr txBox="1"/>
          <p:nvPr/>
        </p:nvSpPr>
        <p:spPr>
          <a:xfrm>
            <a:off x="5071490" y="4818184"/>
            <a:ext cx="3135312" cy="261610"/>
          </a:xfrm>
          <a:prstGeom prst="rect">
            <a:avLst/>
          </a:prstGeom>
          <a:noFill/>
        </p:spPr>
        <p:txBody>
          <a:bodyPr wrap="square" rtlCol="0">
            <a:spAutoFit/>
          </a:bodyPr>
          <a:lstStyle/>
          <a:p>
            <a:pPr algn="r"/>
            <a:r>
              <a:rPr lang="en-US" sz="1050" i="1" dirty="0"/>
              <a:t>NHTSA (2018)</a:t>
            </a:r>
          </a:p>
        </p:txBody>
      </p:sp>
      <p:pic>
        <p:nvPicPr>
          <p:cNvPr id="9" name="Picture 8" descr="Pie chart. Shows the distribution of fatalities by race, city of chicago, 2010 through 2014. 25 percent were white, 26 percent were latino, 49 percent were black. ">
            <a:extLst>
              <a:ext uri="{FF2B5EF4-FFF2-40B4-BE49-F238E27FC236}">
                <a16:creationId xmlns:a16="http://schemas.microsoft.com/office/drawing/2014/main" id="{A84FAF88-18B5-4CC7-B3E7-47739E8CA3D3}"/>
              </a:ext>
            </a:extLst>
          </p:cNvPr>
          <p:cNvPicPr>
            <a:picLocks noChangeAspect="1"/>
          </p:cNvPicPr>
          <p:nvPr/>
        </p:nvPicPr>
        <p:blipFill rotWithShape="1">
          <a:blip r:embed="rId3"/>
          <a:srcRect l="51840" t="19892" r="5983" b="21456"/>
          <a:stretch/>
        </p:blipFill>
        <p:spPr>
          <a:xfrm>
            <a:off x="451696" y="2690446"/>
            <a:ext cx="2405962" cy="2110154"/>
          </a:xfrm>
          <a:prstGeom prst="rect">
            <a:avLst/>
          </a:prstGeom>
        </p:spPr>
      </p:pic>
      <p:sp>
        <p:nvSpPr>
          <p:cNvPr id="10" name="TextBox 9">
            <a:extLst>
              <a:ext uri="{FF2B5EF4-FFF2-40B4-BE49-F238E27FC236}">
                <a16:creationId xmlns:a16="http://schemas.microsoft.com/office/drawing/2014/main" id="{9DD580A4-A8B5-4744-AF70-EC1466BCEE63}"/>
              </a:ext>
            </a:extLst>
          </p:cNvPr>
          <p:cNvSpPr txBox="1"/>
          <p:nvPr/>
        </p:nvSpPr>
        <p:spPr>
          <a:xfrm>
            <a:off x="-188261" y="4800600"/>
            <a:ext cx="3135312" cy="261610"/>
          </a:xfrm>
          <a:prstGeom prst="rect">
            <a:avLst/>
          </a:prstGeom>
          <a:noFill/>
        </p:spPr>
        <p:txBody>
          <a:bodyPr wrap="square" rtlCol="0">
            <a:spAutoFit/>
          </a:bodyPr>
          <a:lstStyle/>
          <a:p>
            <a:pPr algn="r"/>
            <a:r>
              <a:rPr lang="en-US" sz="1050" i="1" dirty="0"/>
              <a:t>Chicago’s Vision Zero Action Plan</a:t>
            </a:r>
          </a:p>
        </p:txBody>
      </p:sp>
      <p:pic>
        <p:nvPicPr>
          <p:cNvPr id="11" name="Picture 10" descr="Pie chart. Shows the percentage of pedestrian fatalities in relation to land use, pedestrian location, light condition, and time of day and season, 2017. For land use, 20 percent were rural and 80 percent were urban. For pedestrian location, 18 percent were at intersection, 73 percent were at intersection, 9 percent were others. For light condition, 2 percent were dusk, 75 percent were dark, 21 percent were daylight, 2 percent were dawn. The highest percentages for each season were at the following times: 6 pm to 9 pm for winter (35 percent), 9 pm to 12 pm for spring (27 percent), 9 to 12 pm for summer (34 percent), 6 pm to 9 pm for fall (30 percent).&#10; ">
            <a:extLst>
              <a:ext uri="{FF2B5EF4-FFF2-40B4-BE49-F238E27FC236}">
                <a16:creationId xmlns:a16="http://schemas.microsoft.com/office/drawing/2014/main" id="{96B277B2-181C-4E84-BF04-5E68A4F0D02B}"/>
              </a:ext>
            </a:extLst>
          </p:cNvPr>
          <p:cNvPicPr>
            <a:picLocks noChangeAspect="1"/>
          </p:cNvPicPr>
          <p:nvPr/>
        </p:nvPicPr>
        <p:blipFill>
          <a:blip r:embed="rId4"/>
          <a:stretch>
            <a:fillRect/>
          </a:stretch>
        </p:blipFill>
        <p:spPr>
          <a:xfrm>
            <a:off x="3696348" y="2628217"/>
            <a:ext cx="4510454" cy="2234612"/>
          </a:xfrm>
          <a:prstGeom prst="rect">
            <a:avLst/>
          </a:prstGeom>
        </p:spPr>
      </p:pic>
    </p:spTree>
    <p:extLst>
      <p:ext uri="{BB962C8B-B14F-4D97-AF65-F5344CB8AC3E}">
        <p14:creationId xmlns:p14="http://schemas.microsoft.com/office/powerpoint/2010/main" val="38889268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97327-B7E9-400D-8D01-73EB3B90F2EC}"/>
              </a:ext>
            </a:extLst>
          </p:cNvPr>
          <p:cNvSpPr>
            <a:spLocks noGrp="1"/>
          </p:cNvSpPr>
          <p:nvPr>
            <p:ph type="title"/>
          </p:nvPr>
        </p:nvSpPr>
        <p:spPr/>
        <p:txBody>
          <a:bodyPr>
            <a:noAutofit/>
          </a:bodyPr>
          <a:lstStyle/>
          <a:p>
            <a:r>
              <a:rPr lang="en-US" sz="3600" dirty="0"/>
              <a:t>Analyzing and Interpreting Crash Data</a:t>
            </a:r>
          </a:p>
        </p:txBody>
      </p:sp>
      <p:sp>
        <p:nvSpPr>
          <p:cNvPr id="3" name="Content Placeholder 2">
            <a:extLst>
              <a:ext uri="{FF2B5EF4-FFF2-40B4-BE49-F238E27FC236}">
                <a16:creationId xmlns:a16="http://schemas.microsoft.com/office/drawing/2014/main" id="{18F67ADC-9039-4C04-A928-26C3560E80BF}"/>
              </a:ext>
            </a:extLst>
          </p:cNvPr>
          <p:cNvSpPr>
            <a:spLocks noGrp="1"/>
          </p:cNvSpPr>
          <p:nvPr>
            <p:ph idx="1"/>
          </p:nvPr>
        </p:nvSpPr>
        <p:spPr/>
        <p:txBody>
          <a:bodyPr/>
          <a:lstStyle/>
          <a:p>
            <a:r>
              <a:rPr lang="en-US" dirty="0"/>
              <a:t>What – crash type</a:t>
            </a:r>
          </a:p>
          <a:p>
            <a:pPr lvl="1"/>
            <a:r>
              <a:rPr lang="en-US" dirty="0"/>
              <a:t>Relies on the diagrams and narratives in crash reports</a:t>
            </a:r>
          </a:p>
          <a:p>
            <a:pPr lvl="1"/>
            <a:r>
              <a:rPr lang="en-US" dirty="0"/>
              <a:t>Crash types are defined by a sequence of events</a:t>
            </a:r>
          </a:p>
          <a:p>
            <a:pPr lvl="2"/>
            <a:r>
              <a:rPr lang="en-US" dirty="0"/>
              <a:t>E.g., bicyclist position and direction, crash location, etc.</a:t>
            </a:r>
          </a:p>
        </p:txBody>
      </p:sp>
      <p:sp>
        <p:nvSpPr>
          <p:cNvPr id="4" name="Slide Number Placeholder 3">
            <a:extLst>
              <a:ext uri="{FF2B5EF4-FFF2-40B4-BE49-F238E27FC236}">
                <a16:creationId xmlns:a16="http://schemas.microsoft.com/office/drawing/2014/main" id="{BCA66DA1-06DE-4004-9102-1ECF0D6047E7}"/>
              </a:ext>
            </a:extLst>
          </p:cNvPr>
          <p:cNvSpPr>
            <a:spLocks noGrp="1"/>
          </p:cNvSpPr>
          <p:nvPr>
            <p:ph type="sldNum" sz="quarter" idx="12"/>
          </p:nvPr>
        </p:nvSpPr>
        <p:spPr/>
        <p:txBody>
          <a:bodyPr/>
          <a:lstStyle/>
          <a:p>
            <a:fld id="{588A7B10-5B59-5847-A2D4-DA6B67CC2B64}" type="slidenum">
              <a:rPr lang="en-US" smtClean="0"/>
              <a:t>8</a:t>
            </a:fld>
            <a:endParaRPr lang="en-US"/>
          </a:p>
        </p:txBody>
      </p:sp>
      <p:pic>
        <p:nvPicPr>
          <p:cNvPr id="5" name="Picture 4" descr="Cover for the following report: North Carolina Bicycle Crash Types 2012-2016">
            <a:extLst>
              <a:ext uri="{FF2B5EF4-FFF2-40B4-BE49-F238E27FC236}">
                <a16:creationId xmlns:a16="http://schemas.microsoft.com/office/drawing/2014/main" id="{1CB4FD4D-BFC3-4626-AE6C-3DDF0A12E614}"/>
              </a:ext>
            </a:extLst>
          </p:cNvPr>
          <p:cNvPicPr>
            <a:picLocks noChangeAspect="1"/>
          </p:cNvPicPr>
          <p:nvPr/>
        </p:nvPicPr>
        <p:blipFill>
          <a:blip r:embed="rId3"/>
          <a:stretch>
            <a:fillRect/>
          </a:stretch>
        </p:blipFill>
        <p:spPr>
          <a:xfrm>
            <a:off x="2089696" y="2834084"/>
            <a:ext cx="1456395" cy="1966516"/>
          </a:xfrm>
          <a:prstGeom prst="rect">
            <a:avLst/>
          </a:prstGeom>
        </p:spPr>
      </p:pic>
      <p:pic>
        <p:nvPicPr>
          <p:cNvPr id="6" name="Picture 5" descr="Pie chart. Shows speed limit for motorist overtaking bicyclist crashes. 30.5 percent were 50 to 75 mph, 1.7 percent were unknown, 0.3 percent were 5 to 15 mph, 5.1 percent were 20 to 25 mph, 25.6 percent were 30 to 35 mph, 36.8 percent were 40 to 45 mph. &#10;">
            <a:extLst>
              <a:ext uri="{FF2B5EF4-FFF2-40B4-BE49-F238E27FC236}">
                <a16:creationId xmlns:a16="http://schemas.microsoft.com/office/drawing/2014/main" id="{A28224E1-3E87-4962-8168-F6423756C9CF}"/>
              </a:ext>
            </a:extLst>
          </p:cNvPr>
          <p:cNvPicPr>
            <a:picLocks noChangeAspect="1"/>
          </p:cNvPicPr>
          <p:nvPr/>
        </p:nvPicPr>
        <p:blipFill>
          <a:blip r:embed="rId4"/>
          <a:stretch>
            <a:fillRect/>
          </a:stretch>
        </p:blipFill>
        <p:spPr>
          <a:xfrm>
            <a:off x="3935260" y="2829307"/>
            <a:ext cx="3045479" cy="2000607"/>
          </a:xfrm>
          <a:prstGeom prst="rect">
            <a:avLst/>
          </a:prstGeom>
        </p:spPr>
      </p:pic>
    </p:spTree>
    <p:extLst>
      <p:ext uri="{BB962C8B-B14F-4D97-AF65-F5344CB8AC3E}">
        <p14:creationId xmlns:p14="http://schemas.microsoft.com/office/powerpoint/2010/main" val="16640168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F1A0AEF-ED40-4556-B6A3-F5BDEA295986}"/>
              </a:ext>
            </a:extLst>
          </p:cNvPr>
          <p:cNvSpPr>
            <a:spLocks noGrp="1"/>
          </p:cNvSpPr>
          <p:nvPr>
            <p:ph type="title"/>
          </p:nvPr>
        </p:nvSpPr>
        <p:spPr/>
        <p:txBody>
          <a:bodyPr/>
          <a:lstStyle/>
          <a:p>
            <a:r>
              <a:rPr lang="en-US" dirty="0"/>
              <a:t>Measuring Safety - Crashes</a:t>
            </a:r>
          </a:p>
        </p:txBody>
      </p:sp>
      <p:sp>
        <p:nvSpPr>
          <p:cNvPr id="4" name="Slide Number Placeholder 3">
            <a:extLst>
              <a:ext uri="{FF2B5EF4-FFF2-40B4-BE49-F238E27FC236}">
                <a16:creationId xmlns:a16="http://schemas.microsoft.com/office/drawing/2014/main" id="{1E3643FD-4BFC-45E9-84A5-5F50B4940F19}"/>
              </a:ext>
            </a:extLst>
          </p:cNvPr>
          <p:cNvSpPr>
            <a:spLocks noGrp="1"/>
          </p:cNvSpPr>
          <p:nvPr>
            <p:ph type="sldNum" sz="quarter" idx="12"/>
          </p:nvPr>
        </p:nvSpPr>
        <p:spPr/>
        <p:txBody>
          <a:bodyPr/>
          <a:lstStyle/>
          <a:p>
            <a:fld id="{588A7B10-5B59-5847-A2D4-DA6B67CC2B64}" type="slidenum">
              <a:rPr lang="en-US" smtClean="0"/>
              <a:t>9</a:t>
            </a:fld>
            <a:endParaRPr lang="en-US"/>
          </a:p>
        </p:txBody>
      </p:sp>
      <p:graphicFrame>
        <p:nvGraphicFramePr>
          <p:cNvPr id="9" name="Content Placeholder 8">
            <a:extLst>
              <a:ext uri="{FF2B5EF4-FFF2-40B4-BE49-F238E27FC236}">
                <a16:creationId xmlns:a16="http://schemas.microsoft.com/office/drawing/2014/main" id="{D930D8AC-A9A3-4971-80DA-F9632A1D9CA7}"/>
              </a:ext>
            </a:extLst>
          </p:cNvPr>
          <p:cNvGraphicFramePr>
            <a:graphicFrameLocks noGrp="1"/>
          </p:cNvGraphicFramePr>
          <p:nvPr>
            <p:ph idx="1"/>
            <p:extLst>
              <p:ext uri="{D42A27DB-BD31-4B8C-83A1-F6EECF244321}">
                <p14:modId xmlns:p14="http://schemas.microsoft.com/office/powerpoint/2010/main" val="3791755097"/>
              </p:ext>
            </p:extLst>
          </p:nvPr>
        </p:nvGraphicFramePr>
        <p:xfrm>
          <a:off x="358775" y="1200150"/>
          <a:ext cx="7620000" cy="36004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7334544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HSRC_FHWA_16x9">
  <a:themeElements>
    <a:clrScheme name="DOT">
      <a:dk1>
        <a:srgbClr val="2F2B20"/>
      </a:dk1>
      <a:lt1>
        <a:srgbClr val="FFFFFF"/>
      </a:lt1>
      <a:dk2>
        <a:srgbClr val="005799"/>
      </a:dk2>
      <a:lt2>
        <a:srgbClr val="B8D2E6"/>
      </a:lt2>
      <a:accent1>
        <a:srgbClr val="A9A9A9"/>
      </a:accent1>
      <a:accent2>
        <a:srgbClr val="BEBEBE"/>
      </a:accent2>
      <a:accent3>
        <a:srgbClr val="D2D2D2"/>
      </a:accent3>
      <a:accent4>
        <a:srgbClr val="A3A3A3"/>
      </a:accent4>
      <a:accent5>
        <a:srgbClr val="C8C8C8"/>
      </a:accent5>
      <a:accent6>
        <a:srgbClr val="B1B1B1"/>
      </a:accent6>
      <a:hlink>
        <a:srgbClr val="005799"/>
      </a:hlink>
      <a:folHlink>
        <a:srgbClr val="4C7899"/>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HSRC_FHWA_16x9</Template>
  <TotalTime>2315</TotalTime>
  <Words>10642</Words>
  <Application>Microsoft Office PowerPoint</Application>
  <PresentationFormat>On-screen Show (16:9)</PresentationFormat>
  <Paragraphs>797</Paragraphs>
  <Slides>67</Slides>
  <Notes>67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67</vt:i4>
      </vt:variant>
    </vt:vector>
  </HeadingPairs>
  <TitlesOfParts>
    <vt:vector size="76" baseType="lpstr">
      <vt:lpstr>Arial</vt:lpstr>
      <vt:lpstr>Calibri</vt:lpstr>
      <vt:lpstr>Cambria Math</vt:lpstr>
      <vt:lpstr>Century Gothic</vt:lpstr>
      <vt:lpstr>Franklin Gothic Medium</vt:lpstr>
      <vt:lpstr>Segoe UI</vt:lpstr>
      <vt:lpstr>Tahoma</vt:lpstr>
      <vt:lpstr>Wingdings</vt:lpstr>
      <vt:lpstr>HSRC_FHWA_16x9</vt:lpstr>
      <vt:lpstr>Safety Analysis</vt:lpstr>
      <vt:lpstr>Module Outline</vt:lpstr>
      <vt:lpstr>Big Picture </vt:lpstr>
      <vt:lpstr>Defining and Measuring Safety</vt:lpstr>
      <vt:lpstr>Safety Analysis Questions</vt:lpstr>
      <vt:lpstr>Measuring Safety - Crashes</vt:lpstr>
      <vt:lpstr>Analyzing and Interpreting Crash Data</vt:lpstr>
      <vt:lpstr>Analyzing and Interpreting Crash Data</vt:lpstr>
      <vt:lpstr>Measuring Safety - Crashes</vt:lpstr>
      <vt:lpstr>Measuring Safety – Injury Surveillance</vt:lpstr>
      <vt:lpstr>Measuring Safety - Surrogates</vt:lpstr>
      <vt:lpstr>Potential for Crashes and Injury</vt:lpstr>
      <vt:lpstr>Measuring Safety - Challenges</vt:lpstr>
      <vt:lpstr>Measuring Safety</vt:lpstr>
      <vt:lpstr>Safety Analysis Fundamentals</vt:lpstr>
      <vt:lpstr>Quantifying Safety Performance</vt:lpstr>
      <vt:lpstr>Which site would you select based on crash frequency?</vt:lpstr>
      <vt:lpstr>Which site would you select based on crash rate?</vt:lpstr>
      <vt:lpstr>Quantifying Safety Performance</vt:lpstr>
      <vt:lpstr>Quantifying Safety Performance</vt:lpstr>
      <vt:lpstr>Relationship Between Crashes and Exposure (Example 1 of SPF)</vt:lpstr>
      <vt:lpstr>Relationship Between Crashes and Exposure (Example 2 of SPF)</vt:lpstr>
      <vt:lpstr>Example SPF from Highway Safety Manual</vt:lpstr>
      <vt:lpstr>Hypothetical Numerical Example to Illustrate Application of SPF</vt:lpstr>
      <vt:lpstr>Regression to the Mean</vt:lpstr>
      <vt:lpstr>Regression to the Mean</vt:lpstr>
      <vt:lpstr>Regression to the Mean</vt:lpstr>
      <vt:lpstr>Estimating the Expected Average Crash Frequency </vt:lpstr>
      <vt:lpstr>Illustration of EB Method</vt:lpstr>
      <vt:lpstr>Road Safety Management Process</vt:lpstr>
      <vt:lpstr>Road Safety Management Process</vt:lpstr>
      <vt:lpstr>Site, Systemic, and System-Wide Approaches</vt:lpstr>
      <vt:lpstr>Site-Level Safety Management</vt:lpstr>
      <vt:lpstr>Network Screening</vt:lpstr>
      <vt:lpstr>Exercise: Network Screening</vt:lpstr>
      <vt:lpstr>Exercise, cont.: Network Screening</vt:lpstr>
      <vt:lpstr>Diagnosis - Purpose</vt:lpstr>
      <vt:lpstr>Diagnosis - Process</vt:lpstr>
      <vt:lpstr>Road Safety Audits</vt:lpstr>
      <vt:lpstr>Road Safety Audits - Process</vt:lpstr>
      <vt:lpstr>PowerPoint Presentation</vt:lpstr>
      <vt:lpstr>Road Safety Audits - Decision Points</vt:lpstr>
      <vt:lpstr>Countermeasure Selection </vt:lpstr>
      <vt:lpstr>Identify Effective Treatments </vt:lpstr>
      <vt:lpstr>Pedsafe/Bikesafe</vt:lpstr>
      <vt:lpstr>FHWA Proven Safety Countermeasures</vt:lpstr>
      <vt:lpstr>NCHRP Report 500 Series</vt:lpstr>
      <vt:lpstr>NHTSA Countermeasures That Work</vt:lpstr>
      <vt:lpstr>Compare Countermeasures </vt:lpstr>
      <vt:lpstr>PowerPoint Presentation</vt:lpstr>
      <vt:lpstr>PowerPoint Presentation</vt:lpstr>
      <vt:lpstr>Design Flexibility</vt:lpstr>
      <vt:lpstr>Crash Modification Factor (CMF)</vt:lpstr>
      <vt:lpstr>How is a CMF used?</vt:lpstr>
      <vt:lpstr>CMF - Limitations</vt:lpstr>
      <vt:lpstr>Systemic Safety Approach </vt:lpstr>
      <vt:lpstr>Systemic Safety Approach</vt:lpstr>
      <vt:lpstr>System-Wide Approach</vt:lpstr>
      <vt:lpstr>PowerPoint Presentation</vt:lpstr>
      <vt:lpstr>System-Wide Example: Leading Pedestrian Intervals (LPIs) in Washington D.C. cont.</vt:lpstr>
      <vt:lpstr>Safety Effectiveness Evaluation</vt:lpstr>
      <vt:lpstr>Safety Effectiveness Evaluation</vt:lpstr>
      <vt:lpstr>Effectiveness Evaluations</vt:lpstr>
      <vt:lpstr>Before/After Studies</vt:lpstr>
      <vt:lpstr>RTM Bias in Before/After Studies</vt:lpstr>
      <vt:lpstr>Cross-Sectional Studies</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Title</dc:title>
  <dc:creator>Kristen Brookshire</dc:creator>
  <cp:lastModifiedBy>Brookshire, Kristen Holly</cp:lastModifiedBy>
  <cp:revision>200</cp:revision>
  <dcterms:created xsi:type="dcterms:W3CDTF">2019-02-14T20:40:13Z</dcterms:created>
  <dcterms:modified xsi:type="dcterms:W3CDTF">2019-11-12T18:56:51Z</dcterms:modified>
</cp:coreProperties>
</file>